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7773"/>
    <a:srgbClr val="FFFF99"/>
    <a:srgbClr val="0070C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BCBFF-6C39-4718-B5B1-0974DD9F3F7F}" type="datetimeFigureOut">
              <a:rPr lang="de-AT" smtClean="0"/>
              <a:t>08.02.2024</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87977-4C5E-4552-A44A-83519C3DDC72}" type="slidenum">
              <a:rPr lang="de-AT" smtClean="0"/>
              <a:t>‹Nr.›</a:t>
            </a:fld>
            <a:endParaRPr lang="de-AT"/>
          </a:p>
        </p:txBody>
      </p:sp>
    </p:spTree>
    <p:extLst>
      <p:ext uri="{BB962C8B-B14F-4D97-AF65-F5344CB8AC3E}">
        <p14:creationId xmlns:p14="http://schemas.microsoft.com/office/powerpoint/2010/main" val="2568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1287977-4C5E-4552-A44A-83519C3DDC72}" type="slidenum">
              <a:rPr lang="de-AT" smtClean="0"/>
              <a:t>1</a:t>
            </a:fld>
            <a:endParaRPr lang="de-AT"/>
          </a:p>
        </p:txBody>
      </p:sp>
    </p:spTree>
    <p:extLst>
      <p:ext uri="{BB962C8B-B14F-4D97-AF65-F5344CB8AC3E}">
        <p14:creationId xmlns:p14="http://schemas.microsoft.com/office/powerpoint/2010/main" val="58551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32C71-65F2-F2B2-81E7-848A9F892F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4893CD08-B9A5-658B-1BFA-BD55CF6BA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DB84666D-140D-CD46-C370-A319013D81D4}"/>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5" name="Fußzeilenplatzhalter 4">
            <a:extLst>
              <a:ext uri="{FF2B5EF4-FFF2-40B4-BE49-F238E27FC236}">
                <a16:creationId xmlns:a16="http://schemas.microsoft.com/office/drawing/2014/main" id="{CE2EF54E-A68A-1C2C-2B00-FAC376F68FA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E7AD324C-9420-C415-C041-DDA576B778D2}"/>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34056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ECC1DC-46A3-0AB2-6EBE-8E856EDE349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1E4674CF-774C-33FB-16A8-9DC452EBAF4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A5042C-4B5F-7D70-F0CC-06471064AAFE}"/>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5" name="Fußzeilenplatzhalter 4">
            <a:extLst>
              <a:ext uri="{FF2B5EF4-FFF2-40B4-BE49-F238E27FC236}">
                <a16:creationId xmlns:a16="http://schemas.microsoft.com/office/drawing/2014/main" id="{7CFC0A25-B661-3DE1-57C7-0E5D26B04B1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4EC2D09D-F1AE-9567-A92F-340BC07C1023}"/>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303190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BCED8D8-78B5-F053-F041-46946538781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C8B131CD-8314-661A-5614-8E15EC0FB58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1BDD22B-9719-B28D-2714-19B3109225F2}"/>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5" name="Fußzeilenplatzhalter 4">
            <a:extLst>
              <a:ext uri="{FF2B5EF4-FFF2-40B4-BE49-F238E27FC236}">
                <a16:creationId xmlns:a16="http://schemas.microsoft.com/office/drawing/2014/main" id="{ACE6B09B-6AC3-A948-FD54-7D8A579EBE09}"/>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EB134FE-C23B-99BC-F911-B4A43D2099E2}"/>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066677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D675DA-5F52-1D58-4D11-7CDAC40C253E}"/>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EAF98484-CAC3-7EE0-E326-350ECDFC408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E08AAB8-BF0B-B599-E6E7-D99B8E01724B}"/>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5" name="Fußzeilenplatzhalter 4">
            <a:extLst>
              <a:ext uri="{FF2B5EF4-FFF2-40B4-BE49-F238E27FC236}">
                <a16:creationId xmlns:a16="http://schemas.microsoft.com/office/drawing/2014/main" id="{39041BAB-1C11-7AE5-44A0-413B22CBB450}"/>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80F37A1-1EA7-1DA6-7B3B-0AECD8A1ECA3}"/>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00604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7D838F-3A94-01B9-93C0-82676FA14BC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810AA911-6037-9621-3D1B-38EAAB3EBD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5583E84-C20C-E975-488B-79A7753BE26A}"/>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5" name="Fußzeilenplatzhalter 4">
            <a:extLst>
              <a:ext uri="{FF2B5EF4-FFF2-40B4-BE49-F238E27FC236}">
                <a16:creationId xmlns:a16="http://schemas.microsoft.com/office/drawing/2014/main" id="{59D1E125-CB67-9602-1697-70C8A645C4B4}"/>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3A854034-972B-AAA6-6FC8-5FD7C8EEFD7A}"/>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61518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808789-37FD-5F3C-8E65-76F00D80AF2C}"/>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4E26538-3B6B-EA9C-BA0B-12A323D187A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DC5147CA-874D-DDC1-626B-FB19977773E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F5B20AF3-47F1-2106-21A7-31726E777B85}"/>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6" name="Fußzeilenplatzhalter 5">
            <a:extLst>
              <a:ext uri="{FF2B5EF4-FFF2-40B4-BE49-F238E27FC236}">
                <a16:creationId xmlns:a16="http://schemas.microsoft.com/office/drawing/2014/main" id="{90DD86BD-21A2-2ECE-1FF3-83A858B597FE}"/>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7D506706-BA6D-CF8F-84BD-C8E1278EBC55}"/>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455380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6CB5C-5467-F7E7-82BE-D0FA347B3C42}"/>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3AECAD14-09DA-08EB-C0F8-56F5ACC82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493349C-1B36-743E-8F03-6BEA64AC785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51B9E5D7-BBC3-7EE3-6703-0088266CF6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6F988CD-BE74-EB47-597C-7BB509BB9A9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5A4A6775-5F79-564A-EF57-DD17F4EA6932}"/>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8" name="Fußzeilenplatzhalter 7">
            <a:extLst>
              <a:ext uri="{FF2B5EF4-FFF2-40B4-BE49-F238E27FC236}">
                <a16:creationId xmlns:a16="http://schemas.microsoft.com/office/drawing/2014/main" id="{D3D8CE74-2282-B56E-9107-1AF5E821FC54}"/>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D1DF2EFB-D5A5-1022-4298-E1F7F65C3256}"/>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48375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9AE6B-7C65-B312-9DBF-13339237A7D0}"/>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3CB4A075-FC8A-510D-087B-61BCF4786C57}"/>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4" name="Fußzeilenplatzhalter 3">
            <a:extLst>
              <a:ext uri="{FF2B5EF4-FFF2-40B4-BE49-F238E27FC236}">
                <a16:creationId xmlns:a16="http://schemas.microsoft.com/office/drawing/2014/main" id="{39D3580C-17E1-E039-41E0-5BCB698BE892}"/>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96F11014-7742-CA04-7126-3786CCA0A9AA}"/>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25804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62DA933-3833-FBBF-3660-C4FD99E3F58A}"/>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3" name="Fußzeilenplatzhalter 2">
            <a:extLst>
              <a:ext uri="{FF2B5EF4-FFF2-40B4-BE49-F238E27FC236}">
                <a16:creationId xmlns:a16="http://schemas.microsoft.com/office/drawing/2014/main" id="{40B77F2D-BF15-AF41-A663-AEA639053A78}"/>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333CBF36-1B06-CC2F-4C5B-13B37B194B39}"/>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2894080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C12A22-18FE-72A8-B079-6C6034B11C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0B08E707-8C2F-0755-2B5F-A821435246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B2165990-8C57-F3BA-1097-849E6B4E6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F7ED03E-E047-B445-C6B2-C7A6B087E07B}"/>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6" name="Fußzeilenplatzhalter 5">
            <a:extLst>
              <a:ext uri="{FF2B5EF4-FFF2-40B4-BE49-F238E27FC236}">
                <a16:creationId xmlns:a16="http://schemas.microsoft.com/office/drawing/2014/main" id="{5F8EE973-C3D4-4328-D989-0F9EB1291432}"/>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01D6AA20-DC76-61C7-75E7-038D610B6618}"/>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3431676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E251E-4470-99BC-FF85-AA08D7E64AA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48642DD0-28A7-EC85-9299-EE9A52AEC6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9AEBFFBF-4467-B8E2-5A21-2FADFD739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ABF6634-6846-E996-6F40-0E227AC3A94E}"/>
              </a:ext>
            </a:extLst>
          </p:cNvPr>
          <p:cNvSpPr>
            <a:spLocks noGrp="1"/>
          </p:cNvSpPr>
          <p:nvPr>
            <p:ph type="dt" sz="half" idx="10"/>
          </p:nvPr>
        </p:nvSpPr>
        <p:spPr/>
        <p:txBody>
          <a:bodyPr/>
          <a:lstStyle/>
          <a:p>
            <a:fld id="{EE130893-4E67-4225-87F7-DE86D93543FB}" type="datetimeFigureOut">
              <a:rPr lang="de-AT" smtClean="0"/>
              <a:t>08.02.2024</a:t>
            </a:fld>
            <a:endParaRPr lang="de-AT"/>
          </a:p>
        </p:txBody>
      </p:sp>
      <p:sp>
        <p:nvSpPr>
          <p:cNvPr id="6" name="Fußzeilenplatzhalter 5">
            <a:extLst>
              <a:ext uri="{FF2B5EF4-FFF2-40B4-BE49-F238E27FC236}">
                <a16:creationId xmlns:a16="http://schemas.microsoft.com/office/drawing/2014/main" id="{4ECF447D-B6F9-237D-FE87-FEF5A60D7283}"/>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666521F-AE40-2287-E1E9-619538B140A1}"/>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3662285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5DDC86C-2D42-2229-F0BE-DEEFED70E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1446926D-30DF-71BC-283D-63C86A10CE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DCE25A13-280C-AE1E-676B-AE1C57E81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130893-4E67-4225-87F7-DE86D93543FB}" type="datetimeFigureOut">
              <a:rPr lang="de-AT" smtClean="0"/>
              <a:t>08.02.2024</a:t>
            </a:fld>
            <a:endParaRPr lang="de-AT"/>
          </a:p>
        </p:txBody>
      </p:sp>
      <p:sp>
        <p:nvSpPr>
          <p:cNvPr id="5" name="Fußzeilenplatzhalter 4">
            <a:extLst>
              <a:ext uri="{FF2B5EF4-FFF2-40B4-BE49-F238E27FC236}">
                <a16:creationId xmlns:a16="http://schemas.microsoft.com/office/drawing/2014/main" id="{6C5643A4-B853-995E-6619-B0D64365C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C09E367A-C788-43C0-AB5D-A82589586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E8085-D05D-4331-834B-8BC62A96BC1B}" type="slidenum">
              <a:rPr lang="de-AT" smtClean="0"/>
              <a:t>‹Nr.›</a:t>
            </a:fld>
            <a:endParaRPr lang="de-AT"/>
          </a:p>
        </p:txBody>
      </p:sp>
    </p:spTree>
    <p:extLst>
      <p:ext uri="{BB962C8B-B14F-4D97-AF65-F5344CB8AC3E}">
        <p14:creationId xmlns:p14="http://schemas.microsoft.com/office/powerpoint/2010/main" val="8805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e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6.jpeg"/><Relationship Id="rId10" Type="http://schemas.openxmlformats.org/officeDocument/2006/relationships/image" Target="../media/image23.jpeg"/><Relationship Id="rId4" Type="http://schemas.openxmlformats.org/officeDocument/2006/relationships/image" Target="../media/image2.png"/><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1"/>
            <a:ext cx="12192000" cy="6881460"/>
          </a:xfrm>
          <a:prstGeom prst="rect">
            <a:avLst/>
          </a:prstGeom>
        </p:spPr>
      </p:pic>
      <p:pic>
        <p:nvPicPr>
          <p:cNvPr id="5" name="Grafik 4" descr="Ein Bild, das Zeichnung, Design, Kreativität, Darstellung enthält.&#10;&#10;Automatisch generierte Beschreibung">
            <a:extLst>
              <a:ext uri="{FF2B5EF4-FFF2-40B4-BE49-F238E27FC236}">
                <a16:creationId xmlns:a16="http://schemas.microsoft.com/office/drawing/2014/main" id="{42C2EE67-258A-0C37-13AD-F92909C628CD}"/>
              </a:ext>
            </a:extLst>
          </p:cNvPr>
          <p:cNvPicPr>
            <a:picLocks noChangeAspect="1"/>
          </p:cNvPicPr>
          <p:nvPr/>
        </p:nvPicPr>
        <p:blipFill>
          <a:blip r:embed="rId5">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574072" y="5995686"/>
            <a:ext cx="860634" cy="862314"/>
          </a:xfrm>
          <a:prstGeom prst="rect">
            <a:avLst/>
          </a:prstGeom>
        </p:spPr>
      </p:pic>
      <p:sp>
        <p:nvSpPr>
          <p:cNvPr id="15" name="Textfeld 14">
            <a:extLst>
              <a:ext uri="{FF2B5EF4-FFF2-40B4-BE49-F238E27FC236}">
                <a16:creationId xmlns:a16="http://schemas.microsoft.com/office/drawing/2014/main" id="{C8B50033-69EB-3D04-484B-D902335CEFB3}"/>
              </a:ext>
            </a:extLst>
          </p:cNvPr>
          <p:cNvSpPr txBox="1"/>
          <p:nvPr/>
        </p:nvSpPr>
        <p:spPr>
          <a:xfrm>
            <a:off x="1192192" y="-190083"/>
            <a:ext cx="4178461" cy="7048083"/>
          </a:xfrm>
          <a:prstGeom prst="rect">
            <a:avLst/>
          </a:prstGeom>
          <a:noFill/>
        </p:spPr>
        <p:txBody>
          <a:bodyPr wrap="square" rtlCol="0">
            <a:spAutoFit/>
          </a:bodyPr>
          <a:lstStyle/>
          <a:p>
            <a:pPr algn="ctr"/>
            <a:br>
              <a:rPr lang="de-DE" b="1" i="0" dirty="0">
                <a:solidFill>
                  <a:schemeClr val="accent1"/>
                </a:solidFill>
                <a:effectLst/>
                <a:latin typeface="Söhne"/>
              </a:rPr>
            </a:br>
            <a:r>
              <a:rPr lang="de-DE" sz="2400" b="1" i="1" dirty="0">
                <a:solidFill>
                  <a:schemeClr val="accent1"/>
                </a:solidFill>
                <a:effectLst>
                  <a:outerShdw blurRad="50800" dist="38100" algn="l" rotWithShape="0">
                    <a:prstClr val="black">
                      <a:alpha val="40000"/>
                    </a:prstClr>
                  </a:outerShdw>
                </a:effectLst>
                <a:latin typeface="Söhne"/>
              </a:rPr>
              <a:t>Willkommen im Restaurant des Dream Beach Retreat</a:t>
            </a:r>
          </a:p>
          <a:p>
            <a:pPr algn="ctr"/>
            <a:endParaRPr lang="de-DE" i="0" dirty="0">
              <a:solidFill>
                <a:srgbClr val="374151"/>
              </a:solidFill>
              <a:effectLst/>
              <a:latin typeface="Söhne"/>
            </a:endParaRPr>
          </a:p>
          <a:p>
            <a:pPr algn="ctr"/>
            <a:r>
              <a:rPr lang="de-DE" sz="1400" i="0" dirty="0">
                <a:effectLst/>
                <a:latin typeface="Sitka Display" pitchFamily="2" charset="0"/>
              </a:rPr>
              <a:t>Treten Sie ein in eine Oase des Geschmacks und der Entspannung direkt am glitzernden Ufer. Unser Restaurant am Strand lädt Sie ein, die Vielfalt exquisiter Aromen in einer malerischen Kulisse zu erleben.</a:t>
            </a:r>
          </a:p>
          <a:p>
            <a:pPr algn="ctr"/>
            <a:endParaRPr lang="de-DE" sz="1400" i="0" dirty="0">
              <a:effectLst/>
              <a:latin typeface="Sitka Display" pitchFamily="2" charset="0"/>
            </a:endParaRPr>
          </a:p>
          <a:p>
            <a:pPr algn="ctr"/>
            <a:r>
              <a:rPr lang="de-DE" sz="1400" i="0" dirty="0">
                <a:effectLst/>
                <a:latin typeface="Sitka Display" pitchFamily="2" charset="0"/>
              </a:rPr>
              <a:t>Tauchen Sie ein in unsere kulinarische Welt, in der frische Meeresbrisen die Sinne beleben und jedes Gericht mit einer Prise Salz der Meere veredeln. Von delikaten Meeresfrüchten bis hin zu herzhaften Grillgerichten bieten wir eine Auswahl an Gaumenfreuden, die selbst den anspruchsvollsten Feinschmecker begeistern werden.</a:t>
            </a:r>
          </a:p>
          <a:p>
            <a:pPr algn="ctr"/>
            <a:endParaRPr lang="de-DE" sz="1400" i="0" dirty="0">
              <a:effectLst/>
              <a:latin typeface="Sitka Display" pitchFamily="2" charset="0"/>
            </a:endParaRPr>
          </a:p>
          <a:p>
            <a:pPr algn="ctr"/>
            <a:r>
              <a:rPr lang="de-DE" sz="1400" i="0" dirty="0">
                <a:effectLst/>
                <a:latin typeface="Sitka Display" pitchFamily="2" charset="0"/>
              </a:rPr>
              <a:t>Lassen Sie sich von unserem aufmerksamen Service verwöhnen, während Sie das Rauschen der Wellen im Hintergrund genießen und den Sonnenuntergang über dem Horizont bewundern. Ob ein romantisches Abendessen zu zweit oder ein geselliges Beisammensein mit Freunden und Familie – bei uns erwartet Sie ein unvergessliches kulinarisches Erlebnis.</a:t>
            </a:r>
          </a:p>
          <a:p>
            <a:pPr algn="ctr"/>
            <a:endParaRPr lang="de-DE" sz="1400" i="0" dirty="0">
              <a:effectLst/>
              <a:latin typeface="Sitka Display" pitchFamily="2" charset="0"/>
            </a:endParaRPr>
          </a:p>
          <a:p>
            <a:pPr algn="ctr"/>
            <a:r>
              <a:rPr lang="de-DE" sz="1400" i="0" dirty="0">
                <a:effectLst/>
                <a:latin typeface="Sitka Display" pitchFamily="2" charset="0"/>
              </a:rPr>
              <a:t>Wir laden Sie ein, Ihren Gaumen zu verwöhnen und Ihre Sinne zu berauschen. Willkommen im Restaurant des Drea</a:t>
            </a:r>
            <a:r>
              <a:rPr lang="de-DE" sz="1400" dirty="0">
                <a:latin typeface="Sitka Display" pitchFamily="2" charset="0"/>
              </a:rPr>
              <a:t>m Beach Retreat</a:t>
            </a:r>
            <a:r>
              <a:rPr lang="de-DE" sz="1400" i="0" dirty="0">
                <a:effectLst/>
                <a:latin typeface="Sitka Display" pitchFamily="2" charset="0"/>
              </a:rPr>
              <a:t>, wo jeder Bissen zu einem unvergleichlichen Genuss wird</a:t>
            </a:r>
          </a:p>
          <a:p>
            <a:pPr algn="ctr"/>
            <a:endParaRPr lang="de-AT" dirty="0"/>
          </a:p>
        </p:txBody>
      </p:sp>
      <p:cxnSp>
        <p:nvCxnSpPr>
          <p:cNvPr id="17" name="Gerader Verbinder 16">
            <a:extLst>
              <a:ext uri="{FF2B5EF4-FFF2-40B4-BE49-F238E27FC236}">
                <a16:creationId xmlns:a16="http://schemas.microsoft.com/office/drawing/2014/main" id="{ABE61C24-8721-D265-FF6A-2BAFEA8D3C47}"/>
              </a:ext>
            </a:extLst>
          </p:cNvPr>
          <p:cNvCxnSpPr>
            <a:cxnSpLocks/>
          </p:cNvCxnSpPr>
          <p:nvPr/>
        </p:nvCxnSpPr>
        <p:spPr>
          <a:xfrm>
            <a:off x="1192192" y="891251"/>
            <a:ext cx="4444679"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2" name="Textfeld 1">
            <a:extLst>
              <a:ext uri="{FF2B5EF4-FFF2-40B4-BE49-F238E27FC236}">
                <a16:creationId xmlns:a16="http://schemas.microsoft.com/office/drawing/2014/main" id="{DF1FB89F-BC32-899B-2081-BA45067B8DAD}"/>
              </a:ext>
            </a:extLst>
          </p:cNvPr>
          <p:cNvSpPr txBox="1"/>
          <p:nvPr/>
        </p:nvSpPr>
        <p:spPr>
          <a:xfrm>
            <a:off x="6096000" y="0"/>
            <a:ext cx="5673213" cy="1015663"/>
          </a:xfrm>
          <a:prstGeom prst="rect">
            <a:avLst/>
          </a:prstGeom>
          <a:noFill/>
        </p:spPr>
        <p:txBody>
          <a:bodyPr wrap="square" rtlCol="0">
            <a:spAutoFit/>
          </a:bodyPr>
          <a:lstStyle/>
          <a:p>
            <a:pPr algn="ctr"/>
            <a:br>
              <a:rPr lang="de-DE" b="1" i="0" dirty="0">
                <a:solidFill>
                  <a:schemeClr val="accent1"/>
                </a:solidFill>
                <a:effectLst/>
                <a:latin typeface="Söhne"/>
              </a:rPr>
            </a:br>
            <a:r>
              <a:rPr lang="de-DE" sz="2400" b="1" i="1" dirty="0">
                <a:solidFill>
                  <a:schemeClr val="accent1"/>
                </a:solidFill>
                <a:effectLst>
                  <a:outerShdw blurRad="50800" dist="38100" algn="l" rotWithShape="0">
                    <a:prstClr val="black">
                      <a:alpha val="40000"/>
                    </a:prstClr>
                  </a:outerShdw>
                </a:effectLst>
                <a:latin typeface="Söhne"/>
              </a:rPr>
              <a:t>Tagesempfehlung</a:t>
            </a:r>
          </a:p>
          <a:p>
            <a:pPr algn="ctr"/>
            <a:endParaRPr lang="de-AT" dirty="0"/>
          </a:p>
        </p:txBody>
      </p:sp>
      <p:cxnSp>
        <p:nvCxnSpPr>
          <p:cNvPr id="7" name="Gerader Verbinder 6">
            <a:extLst>
              <a:ext uri="{FF2B5EF4-FFF2-40B4-BE49-F238E27FC236}">
                <a16:creationId xmlns:a16="http://schemas.microsoft.com/office/drawing/2014/main" id="{D156487B-9E67-1752-A067-8D3A741FEB56}"/>
              </a:ext>
            </a:extLst>
          </p:cNvPr>
          <p:cNvCxnSpPr>
            <a:cxnSpLocks/>
          </p:cNvCxnSpPr>
          <p:nvPr/>
        </p:nvCxnSpPr>
        <p:spPr>
          <a:xfrm>
            <a:off x="6860489" y="891251"/>
            <a:ext cx="4444679"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3933F824-6BFC-EAD2-0B1E-207AF61DA8D5}"/>
              </a:ext>
            </a:extLst>
          </p:cNvPr>
          <p:cNvSpPr/>
          <p:nvPr/>
        </p:nvSpPr>
        <p:spPr>
          <a:xfrm>
            <a:off x="6889470" y="1015663"/>
            <a:ext cx="4444679" cy="140612"/>
          </a:xfrm>
          <a:prstGeom prst="rect">
            <a:avLst/>
          </a:prstGeom>
          <a:solidFill>
            <a:schemeClr val="accent4">
              <a:lumMod val="40000"/>
              <a:lumOff val="60000"/>
              <a:alpha val="431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feld 7">
            <a:extLst>
              <a:ext uri="{FF2B5EF4-FFF2-40B4-BE49-F238E27FC236}">
                <a16:creationId xmlns:a16="http://schemas.microsoft.com/office/drawing/2014/main" id="{FFCA93AC-083E-52C7-9176-284DA39E0A81}"/>
              </a:ext>
            </a:extLst>
          </p:cNvPr>
          <p:cNvSpPr txBox="1"/>
          <p:nvPr/>
        </p:nvSpPr>
        <p:spPr>
          <a:xfrm>
            <a:off x="6950430" y="946446"/>
            <a:ext cx="4178461" cy="1715854"/>
          </a:xfrm>
          <a:prstGeom prst="rect">
            <a:avLst/>
          </a:prstGeom>
          <a:noFill/>
        </p:spPr>
        <p:txBody>
          <a:bodyPr wrap="square" rtlCol="0">
            <a:spAutoFit/>
          </a:bodyPr>
          <a:lstStyle/>
          <a:p>
            <a:pPr algn="ctr"/>
            <a:r>
              <a:rPr lang="de-AT" sz="1100" b="1" i="0" dirty="0">
                <a:effectLst/>
                <a:latin typeface="Sitka Display" pitchFamily="2" charset="0"/>
              </a:rPr>
              <a:t>Menü 1: "</a:t>
            </a:r>
            <a:r>
              <a:rPr lang="de-AT" sz="1100" b="1" i="0" dirty="0" err="1">
                <a:effectLst/>
                <a:latin typeface="Sitka Display" pitchFamily="2" charset="0"/>
              </a:rPr>
              <a:t>Surfer's</a:t>
            </a:r>
            <a:r>
              <a:rPr lang="de-AT" sz="1100" b="1" i="0" dirty="0">
                <a:effectLst/>
                <a:latin typeface="Sitka Display" pitchFamily="2" charset="0"/>
              </a:rPr>
              <a:t> </a:t>
            </a:r>
            <a:r>
              <a:rPr lang="de-AT" sz="1100" b="1" i="0" dirty="0" err="1">
                <a:effectLst/>
                <a:latin typeface="Sitka Display" pitchFamily="2" charset="0"/>
              </a:rPr>
              <a:t>Delight</a:t>
            </a:r>
            <a:r>
              <a:rPr lang="de-AT" sz="1100" b="1" i="0" dirty="0">
                <a:effectLst/>
                <a:latin typeface="Sitka Display" pitchFamily="2" charset="0"/>
              </a:rPr>
              <a:t>"</a:t>
            </a:r>
          </a:p>
          <a:p>
            <a:pPr algn="ctr"/>
            <a:r>
              <a:rPr lang="de-AT" sz="1050" b="1" i="0" dirty="0">
                <a:effectLst/>
                <a:latin typeface="Sitka Display" pitchFamily="2" charset="0"/>
              </a:rPr>
              <a:t>Vorspeise:</a:t>
            </a:r>
            <a:endParaRPr lang="de-AT" sz="1050" b="0" i="0" dirty="0">
              <a:effectLst/>
              <a:latin typeface="Sitka Display" pitchFamily="2" charset="0"/>
            </a:endParaRPr>
          </a:p>
          <a:p>
            <a:pPr algn="ctr">
              <a:buFont typeface="Arial" panose="020B0604020202020204" pitchFamily="34" charset="0"/>
              <a:buChar char="•"/>
            </a:pPr>
            <a:r>
              <a:rPr lang="de-AT" sz="1050" b="0" i="0" dirty="0">
                <a:effectLst/>
                <a:latin typeface="Sitka Display" pitchFamily="2" charset="0"/>
              </a:rPr>
              <a:t>Frischer Meeresfrüchtesalat mit Avocado, Tomaten und Limetten-Vinaigrette</a:t>
            </a:r>
          </a:p>
          <a:p>
            <a:pPr algn="ctr"/>
            <a:r>
              <a:rPr lang="de-AT" sz="1050" b="1" i="0" dirty="0">
                <a:effectLst/>
                <a:latin typeface="Sitka Display" pitchFamily="2" charset="0"/>
              </a:rPr>
              <a:t>Hauptgang:</a:t>
            </a:r>
            <a:endParaRPr lang="de-AT" sz="1050" b="0" i="0" dirty="0">
              <a:effectLst/>
              <a:latin typeface="Sitka Display" pitchFamily="2" charset="0"/>
            </a:endParaRPr>
          </a:p>
          <a:p>
            <a:pPr algn="ctr">
              <a:buFont typeface="Arial" panose="020B0604020202020204" pitchFamily="34" charset="0"/>
              <a:buChar char="•"/>
            </a:pPr>
            <a:r>
              <a:rPr lang="de-AT" sz="1050" b="0" i="0" dirty="0">
                <a:effectLst/>
                <a:latin typeface="Sitka Display" pitchFamily="2" charset="0"/>
              </a:rPr>
              <a:t>Gegrillter Lachs mit einer Mango-Salsa, serviert mit Reis und gedünstetem Gemüse</a:t>
            </a:r>
          </a:p>
          <a:p>
            <a:pPr algn="ctr"/>
            <a:r>
              <a:rPr lang="de-AT" sz="1050" b="1" i="0" dirty="0">
                <a:effectLst/>
                <a:latin typeface="Sitka Display" pitchFamily="2" charset="0"/>
              </a:rPr>
              <a:t>Nachspeise:</a:t>
            </a:r>
            <a:endParaRPr lang="de-AT" sz="1050" b="0" i="0" dirty="0">
              <a:effectLst/>
              <a:latin typeface="Sitka Display" pitchFamily="2" charset="0"/>
            </a:endParaRPr>
          </a:p>
          <a:p>
            <a:pPr algn="ctr">
              <a:buFont typeface="Arial" panose="020B0604020202020204" pitchFamily="34" charset="0"/>
              <a:buChar char="•"/>
            </a:pPr>
            <a:r>
              <a:rPr lang="de-AT" sz="1050" b="0" i="0" dirty="0">
                <a:effectLst/>
                <a:latin typeface="Sitka Display" pitchFamily="2" charset="0"/>
              </a:rPr>
              <a:t>Kokosnuss-</a:t>
            </a:r>
            <a:r>
              <a:rPr lang="de-AT" sz="1050" b="0" i="0" dirty="0" err="1">
                <a:effectLst/>
                <a:latin typeface="Sitka Display" pitchFamily="2" charset="0"/>
              </a:rPr>
              <a:t>Panna</a:t>
            </a:r>
            <a:r>
              <a:rPr lang="de-AT" sz="1050" b="0" i="0" dirty="0">
                <a:effectLst/>
                <a:latin typeface="Sitka Display" pitchFamily="2" charset="0"/>
              </a:rPr>
              <a:t> Cotta mit Ananas-Kompott und einem Hauch von Minze</a:t>
            </a:r>
          </a:p>
          <a:p>
            <a:pPr algn="ctr"/>
            <a:endParaRPr lang="de-AT" sz="1050" dirty="0"/>
          </a:p>
        </p:txBody>
      </p:sp>
      <p:sp>
        <p:nvSpPr>
          <p:cNvPr id="18" name="Rechteck 17">
            <a:extLst>
              <a:ext uri="{FF2B5EF4-FFF2-40B4-BE49-F238E27FC236}">
                <a16:creationId xmlns:a16="http://schemas.microsoft.com/office/drawing/2014/main" id="{6C58FB78-CFFA-9E3C-E62E-F75049B5325B}"/>
              </a:ext>
            </a:extLst>
          </p:cNvPr>
          <p:cNvSpPr/>
          <p:nvPr/>
        </p:nvSpPr>
        <p:spPr>
          <a:xfrm>
            <a:off x="6860484" y="2745611"/>
            <a:ext cx="4444679" cy="140612"/>
          </a:xfrm>
          <a:prstGeom prst="rect">
            <a:avLst/>
          </a:prstGeom>
          <a:solidFill>
            <a:schemeClr val="accent4">
              <a:lumMod val="40000"/>
              <a:lumOff val="60000"/>
              <a:alpha val="431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Rechteck 18">
            <a:extLst>
              <a:ext uri="{FF2B5EF4-FFF2-40B4-BE49-F238E27FC236}">
                <a16:creationId xmlns:a16="http://schemas.microsoft.com/office/drawing/2014/main" id="{6190ED8E-E3DA-C52F-21E3-D5E6D4F56D3F}"/>
              </a:ext>
            </a:extLst>
          </p:cNvPr>
          <p:cNvSpPr/>
          <p:nvPr/>
        </p:nvSpPr>
        <p:spPr>
          <a:xfrm>
            <a:off x="6950430" y="4545182"/>
            <a:ext cx="4444679" cy="140612"/>
          </a:xfrm>
          <a:prstGeom prst="rect">
            <a:avLst/>
          </a:prstGeom>
          <a:solidFill>
            <a:schemeClr val="accent4">
              <a:lumMod val="40000"/>
              <a:lumOff val="60000"/>
              <a:alpha val="431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extLst>
              <a:ext uri="{FF2B5EF4-FFF2-40B4-BE49-F238E27FC236}">
                <a16:creationId xmlns:a16="http://schemas.microsoft.com/office/drawing/2014/main" id="{F47D31F8-E9B2-7428-FB13-4E3F5317F35A}"/>
              </a:ext>
            </a:extLst>
          </p:cNvPr>
          <p:cNvSpPr txBox="1"/>
          <p:nvPr/>
        </p:nvSpPr>
        <p:spPr>
          <a:xfrm>
            <a:off x="6710266" y="2665630"/>
            <a:ext cx="4444679" cy="1446550"/>
          </a:xfrm>
          <a:prstGeom prst="rect">
            <a:avLst/>
          </a:prstGeom>
          <a:noFill/>
        </p:spPr>
        <p:txBody>
          <a:bodyPr wrap="square" rtlCol="0">
            <a:spAutoFit/>
          </a:bodyPr>
          <a:lstStyle/>
          <a:p>
            <a:pPr algn="ctr"/>
            <a:r>
              <a:rPr lang="de-AT" sz="1100" b="1" i="0" dirty="0">
                <a:effectLst/>
                <a:latin typeface="Sitka Display" pitchFamily="2" charset="0"/>
              </a:rPr>
              <a:t>Menü 2: "Beach BBQ </a:t>
            </a:r>
            <a:r>
              <a:rPr lang="de-AT" sz="1100" b="1" i="0" dirty="0" err="1">
                <a:effectLst/>
                <a:latin typeface="Sitka Display" pitchFamily="2" charset="0"/>
              </a:rPr>
              <a:t>Feast</a:t>
            </a:r>
            <a:r>
              <a:rPr lang="de-AT" sz="1100" b="1" i="0" dirty="0">
                <a:effectLst/>
                <a:latin typeface="Sitka Display" pitchFamily="2" charset="0"/>
              </a:rPr>
              <a:t>"</a:t>
            </a:r>
          </a:p>
          <a:p>
            <a:pPr algn="ctr"/>
            <a:r>
              <a:rPr lang="de-AT" sz="1100" b="1" i="0" dirty="0">
                <a:effectLst/>
                <a:latin typeface="Sitka Display" pitchFamily="2" charset="0"/>
              </a:rPr>
              <a:t>Vorspeise: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Gegrillte </a:t>
            </a:r>
            <a:r>
              <a:rPr lang="de-AT" sz="1100" b="1" dirty="0">
                <a:latin typeface="Sitka Display" pitchFamily="2" charset="0"/>
              </a:rPr>
              <a:t>Garnelenspieße</a:t>
            </a:r>
            <a:r>
              <a:rPr lang="de-AT" sz="1100" b="0" i="0" dirty="0">
                <a:effectLst/>
                <a:latin typeface="Sitka Display" pitchFamily="2" charset="0"/>
              </a:rPr>
              <a:t> mit einer würzigen Chipotle-Dip-Sauce</a:t>
            </a:r>
          </a:p>
          <a:p>
            <a:pPr algn="ctr"/>
            <a:r>
              <a:rPr lang="de-AT" sz="1100" b="1" i="0" dirty="0">
                <a:effectLst/>
                <a:latin typeface="Sitka Display" pitchFamily="2" charset="0"/>
              </a:rPr>
              <a:t>Hauptgang:</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Saftiges Barbecue-Rippchen mit einer hausgemachten BBQ-Sauce, dazu Maiskolben und Kartoffelsalat</a:t>
            </a:r>
          </a:p>
          <a:p>
            <a:pPr algn="ctr"/>
            <a:r>
              <a:rPr lang="de-AT" sz="1100" b="1" i="0" dirty="0">
                <a:effectLst/>
                <a:latin typeface="Sitka Display" pitchFamily="2" charset="0"/>
              </a:rPr>
              <a:t>Nachspeise: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Gegrillte Ananas mit Honig-Zimt-Glasur, serviert mit einer Kugel Vanilleeis</a:t>
            </a:r>
          </a:p>
        </p:txBody>
      </p:sp>
      <p:sp>
        <p:nvSpPr>
          <p:cNvPr id="10" name="Textfeld 9">
            <a:extLst>
              <a:ext uri="{FF2B5EF4-FFF2-40B4-BE49-F238E27FC236}">
                <a16:creationId xmlns:a16="http://schemas.microsoft.com/office/drawing/2014/main" id="{6E57282E-9D9F-8FFC-4756-E34EBD0DAAE2}"/>
              </a:ext>
            </a:extLst>
          </p:cNvPr>
          <p:cNvSpPr txBox="1"/>
          <p:nvPr/>
        </p:nvSpPr>
        <p:spPr>
          <a:xfrm>
            <a:off x="6821349" y="4484838"/>
            <a:ext cx="4444679" cy="2077492"/>
          </a:xfrm>
          <a:prstGeom prst="rect">
            <a:avLst/>
          </a:prstGeom>
          <a:noFill/>
        </p:spPr>
        <p:txBody>
          <a:bodyPr wrap="square" rtlCol="0">
            <a:spAutoFit/>
          </a:bodyPr>
          <a:lstStyle/>
          <a:p>
            <a:pPr algn="ctr"/>
            <a:r>
              <a:rPr lang="de-AT" sz="1200" b="1" i="0" dirty="0">
                <a:effectLst/>
                <a:latin typeface="Sitka Display" pitchFamily="2" charset="0"/>
              </a:rPr>
              <a:t>Menü 3: "Tropical Paradise"</a:t>
            </a:r>
          </a:p>
          <a:p>
            <a:pPr algn="ctr"/>
            <a:r>
              <a:rPr lang="de-AT" sz="1100" b="1" i="0" dirty="0">
                <a:effectLst/>
                <a:latin typeface="Sitka Display" pitchFamily="2" charset="0"/>
              </a:rPr>
              <a:t>Vorspeise: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Frischer </a:t>
            </a:r>
            <a:r>
              <a:rPr lang="de-AT" sz="1100" b="0" i="0" dirty="0" err="1">
                <a:effectLst/>
                <a:latin typeface="Sitka Display" pitchFamily="2" charset="0"/>
              </a:rPr>
              <a:t>Mangosalat</a:t>
            </a:r>
            <a:r>
              <a:rPr lang="de-AT" sz="1100" b="0" i="0" dirty="0">
                <a:effectLst/>
                <a:latin typeface="Sitka Display" pitchFamily="2" charset="0"/>
              </a:rPr>
              <a:t> mit Rucola, roten Zwiebeln und einem Limetten-Chili-Dressing</a:t>
            </a:r>
          </a:p>
          <a:p>
            <a:pPr algn="ctr"/>
            <a:r>
              <a:rPr lang="de-AT" sz="1100" b="1" i="0" dirty="0">
                <a:effectLst/>
                <a:latin typeface="Sitka Display" pitchFamily="2" charset="0"/>
              </a:rPr>
              <a:t>Hauptgang:</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Gegrillter Thunfischsteak mit einer Passionsfrucht-Glasur, dazu gebratene Süßkartoffeln und gedämpfter Brokkoli</a:t>
            </a:r>
          </a:p>
          <a:p>
            <a:pPr algn="ctr"/>
            <a:r>
              <a:rPr lang="de-AT" sz="1100" b="1" i="0" dirty="0">
                <a:effectLst/>
                <a:latin typeface="Sitka Display" pitchFamily="2" charset="0"/>
              </a:rPr>
              <a:t>Nachspeise: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Bananen-Kokosnuss-Kuchen mit einem Hauch von Rum, serviert mit einer Kugel Mango-Sorbet</a:t>
            </a:r>
          </a:p>
          <a:p>
            <a:endParaRPr lang="de-AT" dirty="0">
              <a:latin typeface="Sitka Display" pitchFamily="2" charset="0"/>
            </a:endParaRPr>
          </a:p>
        </p:txBody>
      </p:sp>
      <p:pic>
        <p:nvPicPr>
          <p:cNvPr id="1030" name="Picture 6" descr="Menu - Free signaling icons">
            <a:extLst>
              <a:ext uri="{FF2B5EF4-FFF2-40B4-BE49-F238E27FC236}">
                <a16:creationId xmlns:a16="http://schemas.microsoft.com/office/drawing/2014/main" id="{D6B70133-7DDF-7C57-2202-4D74FA92B2D7}"/>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00228" y="90909"/>
            <a:ext cx="709433" cy="709433"/>
          </a:xfrm>
          <a:prstGeom prst="rect">
            <a:avLst/>
          </a:prstGeom>
          <a:noFill/>
        </p:spPr>
      </p:pic>
      <p:sp>
        <p:nvSpPr>
          <p:cNvPr id="4" name="Textfeld 3">
            <a:extLst>
              <a:ext uri="{FF2B5EF4-FFF2-40B4-BE49-F238E27FC236}">
                <a16:creationId xmlns:a16="http://schemas.microsoft.com/office/drawing/2014/main" id="{43790499-1883-7A3D-5D60-54976045E084}"/>
              </a:ext>
            </a:extLst>
          </p:cNvPr>
          <p:cNvSpPr txBox="1"/>
          <p:nvPr/>
        </p:nvSpPr>
        <p:spPr>
          <a:xfrm>
            <a:off x="10800228" y="2374614"/>
            <a:ext cx="1304830" cy="369332"/>
          </a:xfrm>
          <a:prstGeom prst="rect">
            <a:avLst/>
          </a:prstGeom>
          <a:noFill/>
        </p:spPr>
        <p:txBody>
          <a:bodyPr wrap="square" rtlCol="0">
            <a:spAutoFit/>
          </a:bodyPr>
          <a:lstStyle/>
          <a:p>
            <a:r>
              <a:rPr lang="de-AT" b="1" dirty="0">
                <a:solidFill>
                  <a:schemeClr val="accent1"/>
                </a:solidFill>
                <a:latin typeface="Sitka Display" pitchFamily="2" charset="0"/>
              </a:rPr>
              <a:t>41,25€</a:t>
            </a:r>
          </a:p>
        </p:txBody>
      </p:sp>
      <p:sp>
        <p:nvSpPr>
          <p:cNvPr id="6" name="Textfeld 5">
            <a:extLst>
              <a:ext uri="{FF2B5EF4-FFF2-40B4-BE49-F238E27FC236}">
                <a16:creationId xmlns:a16="http://schemas.microsoft.com/office/drawing/2014/main" id="{0A5C09CB-29AE-798C-ADF8-907979707F97}"/>
              </a:ext>
            </a:extLst>
          </p:cNvPr>
          <p:cNvSpPr txBox="1"/>
          <p:nvPr/>
        </p:nvSpPr>
        <p:spPr>
          <a:xfrm>
            <a:off x="10800228" y="6035855"/>
            <a:ext cx="1304830" cy="369332"/>
          </a:xfrm>
          <a:prstGeom prst="rect">
            <a:avLst/>
          </a:prstGeom>
          <a:noFill/>
        </p:spPr>
        <p:txBody>
          <a:bodyPr wrap="square" rtlCol="0">
            <a:spAutoFit/>
          </a:bodyPr>
          <a:lstStyle/>
          <a:p>
            <a:r>
              <a:rPr lang="de-AT" b="1" dirty="0">
                <a:solidFill>
                  <a:schemeClr val="accent1"/>
                </a:solidFill>
                <a:latin typeface="Sitka Display" pitchFamily="2" charset="0"/>
              </a:rPr>
              <a:t>39,89€</a:t>
            </a:r>
          </a:p>
        </p:txBody>
      </p:sp>
      <p:sp>
        <p:nvSpPr>
          <p:cNvPr id="11" name="Textfeld 10">
            <a:extLst>
              <a:ext uri="{FF2B5EF4-FFF2-40B4-BE49-F238E27FC236}">
                <a16:creationId xmlns:a16="http://schemas.microsoft.com/office/drawing/2014/main" id="{76AC6BD1-0DB8-C713-83F3-7F61422BDE4F}"/>
              </a:ext>
            </a:extLst>
          </p:cNvPr>
          <p:cNvSpPr txBox="1"/>
          <p:nvPr/>
        </p:nvSpPr>
        <p:spPr>
          <a:xfrm>
            <a:off x="10800228" y="4111793"/>
            <a:ext cx="1304830" cy="369332"/>
          </a:xfrm>
          <a:prstGeom prst="rect">
            <a:avLst/>
          </a:prstGeom>
          <a:noFill/>
        </p:spPr>
        <p:txBody>
          <a:bodyPr wrap="square" rtlCol="0">
            <a:spAutoFit/>
          </a:bodyPr>
          <a:lstStyle/>
          <a:p>
            <a:r>
              <a:rPr lang="de-AT" b="1" dirty="0">
                <a:solidFill>
                  <a:schemeClr val="accent1"/>
                </a:solidFill>
                <a:latin typeface="Sitka Display" pitchFamily="2" charset="0"/>
              </a:rPr>
              <a:t>56,99€</a:t>
            </a:r>
          </a:p>
        </p:txBody>
      </p:sp>
    </p:spTree>
    <p:extLst>
      <p:ext uri="{BB962C8B-B14F-4D97-AF65-F5344CB8AC3E}">
        <p14:creationId xmlns:p14="http://schemas.microsoft.com/office/powerpoint/2010/main" val="238391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a:effectLst>
            <a:softEdge rad="635000"/>
          </a:effectLst>
        </p:spPr>
      </p:pic>
      <p:sp>
        <p:nvSpPr>
          <p:cNvPr id="8" name="Textfeld 7">
            <a:extLst>
              <a:ext uri="{FF2B5EF4-FFF2-40B4-BE49-F238E27FC236}">
                <a16:creationId xmlns:a16="http://schemas.microsoft.com/office/drawing/2014/main" id="{A4AF5CDE-B06E-D146-11C7-CE678C672EDA}"/>
              </a:ext>
            </a:extLst>
          </p:cNvPr>
          <p:cNvSpPr txBox="1"/>
          <p:nvPr/>
        </p:nvSpPr>
        <p:spPr>
          <a:xfrm>
            <a:off x="599767"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Frühstück</a:t>
            </a:r>
          </a:p>
        </p:txBody>
      </p:sp>
      <p:cxnSp>
        <p:nvCxnSpPr>
          <p:cNvPr id="11" name="Gerader Verbinder 10">
            <a:extLst>
              <a:ext uri="{FF2B5EF4-FFF2-40B4-BE49-F238E27FC236}">
                <a16:creationId xmlns:a16="http://schemas.microsoft.com/office/drawing/2014/main" id="{0FB6AB94-C1C2-B9AB-0655-DB2B1F606793}"/>
              </a:ext>
            </a:extLst>
          </p:cNvPr>
          <p:cNvCxnSpPr>
            <a:cxnSpLocks/>
          </p:cNvCxnSpPr>
          <p:nvPr/>
        </p:nvCxnSpPr>
        <p:spPr>
          <a:xfrm>
            <a:off x="1279872" y="736548"/>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1028" name="Picture 4" descr="Breakfast Special Lineal icon">
            <a:extLst>
              <a:ext uri="{FF2B5EF4-FFF2-40B4-BE49-F238E27FC236}">
                <a16:creationId xmlns:a16="http://schemas.microsoft.com/office/drawing/2014/main" id="{F1F679F2-BE23-B4AA-749F-12C8A783B6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9385" y="593841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7004F6E8-1FFA-34A6-002D-79C91BADB39F}"/>
              </a:ext>
            </a:extLst>
          </p:cNvPr>
          <p:cNvSpPr txBox="1"/>
          <p:nvPr/>
        </p:nvSpPr>
        <p:spPr>
          <a:xfrm>
            <a:off x="729385" y="973883"/>
            <a:ext cx="3242848"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Tropisches Frühstück</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Obstplatte mit Ananas, Mango, Papaya und Kiwi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Griechischer Joghurt mit Honig und </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granola</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effectLst/>
                <a:uLnTx/>
                <a:uFillTx/>
                <a:latin typeface="Sitka Display" pitchFamily="2" charset="0"/>
                <a:ea typeface="+mn-ea"/>
                <a:cs typeface="+mn-cs"/>
              </a:rPr>
              <a:t>Frisch</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gepresster Orangensaft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Strandfrühstück Burrito</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Weiche Tortilla gefüllt mit Rührei, Avocado, Tomaten und Käse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Seiten von schwarzen Bohnen und Pico de Gallo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Salsa und Sauerrahm zum Garnieren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Gesundes Strandfrühstück</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Acai</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-Bowl mit Bananen, Beeren, Kokosraspeln und Chiasamen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Granola</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und Honig als </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Topping</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 gepresster grüner Saft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feld 1">
            <a:extLst>
              <a:ext uri="{FF2B5EF4-FFF2-40B4-BE49-F238E27FC236}">
                <a16:creationId xmlns:a16="http://schemas.microsoft.com/office/drawing/2014/main" id="{FFFE9D33-9FC2-C3DF-FEF2-5921B8C7AD7E}"/>
              </a:ext>
            </a:extLst>
          </p:cNvPr>
          <p:cNvSpPr txBox="1"/>
          <p:nvPr/>
        </p:nvSpPr>
        <p:spPr>
          <a:xfrm>
            <a:off x="6474569" y="1065425"/>
            <a:ext cx="3242848"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Klassisches Strandfrühstück</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Amerikanisches Frühstück mit Spiegeleiern, Speck, knusprigen Kartoffeln und geröstetem Brot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Frischer Orangensaft oder Kaffee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Meeresfrüchte-Omelett</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Omelett mit Krabbenfleisch, Garnelen, Spinat und Käse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Beilagensalat</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mit Vinaigrette-Dressing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Fruchtsaftmischung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0E284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0E284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E2841"/>
                </a:solidFill>
                <a:effectLst/>
                <a:uLnTx/>
                <a:uFillTx/>
                <a:latin typeface="Sitka Display" pitchFamily="2" charset="0"/>
                <a:ea typeface="+mn-ea"/>
                <a:cs typeface="+mn-cs"/>
              </a:rPr>
              <a:t>Smoothie-Bowl</a:t>
            </a:r>
            <a:endParaRPr kumimoji="0" lang="de-DE" sz="1400" b="0" i="0" u="none" strike="noStrike" kern="1200" cap="none" spc="0" normalizeH="0" baseline="0" noProof="0" dirty="0">
              <a:ln>
                <a:noFill/>
              </a:ln>
              <a:solidFill>
                <a:srgbClr val="0E284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E2841"/>
                </a:solidFill>
                <a:effectLst/>
                <a:uLnTx/>
                <a:uFillTx/>
                <a:latin typeface="Sitka Display" pitchFamily="2" charset="0"/>
                <a:ea typeface="+mn-ea"/>
                <a:cs typeface="+mn-cs"/>
              </a:rPr>
              <a:t>Fruchtiger Smoothie aus Bananen, Erdbeeren und Mango, mit Müsli, Nüssen und Früchten garniert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p:txBody>
      </p:sp>
      <p:pic>
        <p:nvPicPr>
          <p:cNvPr id="4" name="Picture 4" descr="Breakfast Special Lineal icon">
            <a:extLst>
              <a:ext uri="{FF2B5EF4-FFF2-40B4-BE49-F238E27FC236}">
                <a16:creationId xmlns:a16="http://schemas.microsoft.com/office/drawing/2014/main" id="{D1F2A331-72D1-E7E4-EF65-5DD4F72D3FC1}"/>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09191" y="5971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752D9F49-A90D-1CF5-B1E5-1C262319AFBE}"/>
              </a:ext>
            </a:extLst>
          </p:cNvPr>
          <p:cNvSpPr txBox="1"/>
          <p:nvPr/>
        </p:nvSpPr>
        <p:spPr>
          <a:xfrm>
            <a:off x="6253318"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Frühstück</a:t>
            </a:r>
          </a:p>
        </p:txBody>
      </p:sp>
      <p:cxnSp>
        <p:nvCxnSpPr>
          <p:cNvPr id="6" name="Gerader Verbinder 5">
            <a:extLst>
              <a:ext uri="{FF2B5EF4-FFF2-40B4-BE49-F238E27FC236}">
                <a16:creationId xmlns:a16="http://schemas.microsoft.com/office/drawing/2014/main" id="{2FFF7A8C-8C3A-C11C-402F-473921154A2B}"/>
              </a:ext>
            </a:extLst>
          </p:cNvPr>
          <p:cNvCxnSpPr>
            <a:cxnSpLocks/>
          </p:cNvCxnSpPr>
          <p:nvPr/>
        </p:nvCxnSpPr>
        <p:spPr>
          <a:xfrm>
            <a:off x="6933423" y="736548"/>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Grafik 8" descr="Ein Bild, das Essen, Geschirr, Mahlzeit, Tisch enthält.&#10;&#10;Automatisch generierte Beschreibung">
            <a:extLst>
              <a:ext uri="{FF2B5EF4-FFF2-40B4-BE49-F238E27FC236}">
                <a16:creationId xmlns:a16="http://schemas.microsoft.com/office/drawing/2014/main" id="{A3E6F62B-A1FB-F1B9-7AB0-7545BA9B0A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7878" y="1170039"/>
            <a:ext cx="2150806" cy="1229032"/>
          </a:xfrm>
          <a:prstGeom prst="rect">
            <a:avLst/>
          </a:prstGeom>
          <a:ln>
            <a:noFill/>
          </a:ln>
          <a:effectLst>
            <a:softEdge rad="112500"/>
          </a:effectLst>
        </p:spPr>
      </p:pic>
      <p:pic>
        <p:nvPicPr>
          <p:cNvPr id="12" name="Grafik 11" descr="Ein Bild, das Essen, Mahlzeit, Gemüse, Kochkunst enthält.&#10;&#10;Automatisch generierte Beschreibung">
            <a:extLst>
              <a:ext uri="{FF2B5EF4-FFF2-40B4-BE49-F238E27FC236}">
                <a16:creationId xmlns:a16="http://schemas.microsoft.com/office/drawing/2014/main" id="{20F350BA-D701-AA17-6D5C-780BB55908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0562" y="3417270"/>
            <a:ext cx="2308122" cy="1318927"/>
          </a:xfrm>
          <a:prstGeom prst="rect">
            <a:avLst/>
          </a:prstGeom>
          <a:ln>
            <a:noFill/>
          </a:ln>
          <a:effectLst>
            <a:softEdge rad="112500"/>
          </a:effectLst>
        </p:spPr>
      </p:pic>
      <p:pic>
        <p:nvPicPr>
          <p:cNvPr id="19" name="Grafik 18" descr="Ein Bild, das Frucht, Geschirr, Essen, Mahlzeit enthält.&#10;&#10;Automatisch generierte Beschreibung">
            <a:extLst>
              <a:ext uri="{FF2B5EF4-FFF2-40B4-BE49-F238E27FC236}">
                <a16:creationId xmlns:a16="http://schemas.microsoft.com/office/drawing/2014/main" id="{031B2C0D-A982-2201-0D3F-853F4825E6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3509" y="5464077"/>
            <a:ext cx="2185175" cy="1248672"/>
          </a:xfrm>
          <a:prstGeom prst="rect">
            <a:avLst/>
          </a:prstGeom>
          <a:ln>
            <a:noFill/>
          </a:ln>
          <a:effectLst>
            <a:softEdge rad="112500"/>
          </a:effectLst>
        </p:spPr>
      </p:pic>
      <p:pic>
        <p:nvPicPr>
          <p:cNvPr id="24" name="Grafik 23" descr="Ein Bild, das Frühstück, Essen, Brunch, Teller enthält.&#10;&#10;Automatisch generierte Beschreibung">
            <a:extLst>
              <a:ext uri="{FF2B5EF4-FFF2-40B4-BE49-F238E27FC236}">
                <a16:creationId xmlns:a16="http://schemas.microsoft.com/office/drawing/2014/main" id="{C32D7BBB-54D9-F356-AE6E-376B7F45B8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7125" y="1119573"/>
            <a:ext cx="2418734" cy="1382134"/>
          </a:xfrm>
          <a:prstGeom prst="rect">
            <a:avLst/>
          </a:prstGeom>
          <a:ln>
            <a:noFill/>
          </a:ln>
          <a:effectLst>
            <a:softEdge rad="112500"/>
          </a:effectLst>
        </p:spPr>
      </p:pic>
      <p:pic>
        <p:nvPicPr>
          <p:cNvPr id="26" name="Grafik 25" descr="Ein Bild, das Essen, Teller, Platte, Geschirr enthält.&#10;&#10;Automatisch generierte Beschreibung">
            <a:extLst>
              <a:ext uri="{FF2B5EF4-FFF2-40B4-BE49-F238E27FC236}">
                <a16:creationId xmlns:a16="http://schemas.microsoft.com/office/drawing/2014/main" id="{8C74797B-1335-4032-70F7-1693F6C0FA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25333" y="3429000"/>
            <a:ext cx="2418734" cy="1382134"/>
          </a:xfrm>
          <a:prstGeom prst="rect">
            <a:avLst/>
          </a:prstGeom>
          <a:ln>
            <a:noFill/>
          </a:ln>
          <a:effectLst>
            <a:softEdge rad="112500"/>
          </a:effectLst>
        </p:spPr>
      </p:pic>
      <p:pic>
        <p:nvPicPr>
          <p:cNvPr id="28" name="Grafik 27" descr="Ein Bild, das Essen, Mahlzeit, Erdbeere, Snack enthält.&#10;&#10;Automatisch generierte Beschreibung">
            <a:extLst>
              <a:ext uri="{FF2B5EF4-FFF2-40B4-BE49-F238E27FC236}">
                <a16:creationId xmlns:a16="http://schemas.microsoft.com/office/drawing/2014/main" id="{DED8C348-2B42-1CA0-1050-9F0B3FCCF1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70850" y="5464077"/>
            <a:ext cx="2263096" cy="1293198"/>
          </a:xfrm>
          <a:prstGeom prst="rect">
            <a:avLst/>
          </a:prstGeom>
          <a:ln>
            <a:noFill/>
          </a:ln>
          <a:effectLst>
            <a:softEdge rad="112500"/>
          </a:effectLst>
        </p:spPr>
      </p:pic>
      <p:sp>
        <p:nvSpPr>
          <p:cNvPr id="7" name="Textfeld 6">
            <a:extLst>
              <a:ext uri="{FF2B5EF4-FFF2-40B4-BE49-F238E27FC236}">
                <a16:creationId xmlns:a16="http://schemas.microsoft.com/office/drawing/2014/main" id="{453CCEDB-C520-8621-3FA8-51C0CFAC72BE}"/>
              </a:ext>
            </a:extLst>
          </p:cNvPr>
          <p:cNvSpPr txBox="1"/>
          <p:nvPr/>
        </p:nvSpPr>
        <p:spPr>
          <a:xfrm>
            <a:off x="1410880" y="2345734"/>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=11,50€</a:t>
            </a:r>
          </a:p>
        </p:txBody>
      </p:sp>
      <p:sp>
        <p:nvSpPr>
          <p:cNvPr id="10" name="Textfeld 9">
            <a:extLst>
              <a:ext uri="{FF2B5EF4-FFF2-40B4-BE49-F238E27FC236}">
                <a16:creationId xmlns:a16="http://schemas.microsoft.com/office/drawing/2014/main" id="{A399150B-E60F-35CD-9608-D355CC06FC5B}"/>
              </a:ext>
            </a:extLst>
          </p:cNvPr>
          <p:cNvSpPr txBox="1"/>
          <p:nvPr/>
        </p:nvSpPr>
        <p:spPr>
          <a:xfrm>
            <a:off x="1410881" y="5890378"/>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=14,30€</a:t>
            </a:r>
          </a:p>
        </p:txBody>
      </p:sp>
      <p:sp>
        <p:nvSpPr>
          <p:cNvPr id="14" name="Textfeld 13">
            <a:extLst>
              <a:ext uri="{FF2B5EF4-FFF2-40B4-BE49-F238E27FC236}">
                <a16:creationId xmlns:a16="http://schemas.microsoft.com/office/drawing/2014/main" id="{74036BEE-2603-6C63-7CD8-9FCF6D39E55D}"/>
              </a:ext>
            </a:extLst>
          </p:cNvPr>
          <p:cNvSpPr txBox="1"/>
          <p:nvPr/>
        </p:nvSpPr>
        <p:spPr>
          <a:xfrm>
            <a:off x="1410880" y="4397643"/>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=9,99€</a:t>
            </a:r>
          </a:p>
        </p:txBody>
      </p:sp>
      <p:sp>
        <p:nvSpPr>
          <p:cNvPr id="15" name="Textfeld 14">
            <a:extLst>
              <a:ext uri="{FF2B5EF4-FFF2-40B4-BE49-F238E27FC236}">
                <a16:creationId xmlns:a16="http://schemas.microsoft.com/office/drawing/2014/main" id="{501FEDA0-4D79-2CF0-1978-7FB021EB58EF}"/>
              </a:ext>
            </a:extLst>
          </p:cNvPr>
          <p:cNvSpPr txBox="1"/>
          <p:nvPr/>
        </p:nvSpPr>
        <p:spPr>
          <a:xfrm>
            <a:off x="7109932" y="2399071"/>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=12,50€</a:t>
            </a:r>
          </a:p>
        </p:txBody>
      </p:sp>
      <p:sp>
        <p:nvSpPr>
          <p:cNvPr id="16" name="Textfeld 15">
            <a:extLst>
              <a:ext uri="{FF2B5EF4-FFF2-40B4-BE49-F238E27FC236}">
                <a16:creationId xmlns:a16="http://schemas.microsoft.com/office/drawing/2014/main" id="{8481A135-7CD1-A755-88E4-B2ED75B64DA7}"/>
              </a:ext>
            </a:extLst>
          </p:cNvPr>
          <p:cNvSpPr txBox="1"/>
          <p:nvPr/>
        </p:nvSpPr>
        <p:spPr>
          <a:xfrm>
            <a:off x="7122997" y="4352119"/>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=19,99€</a:t>
            </a:r>
          </a:p>
        </p:txBody>
      </p:sp>
      <p:sp>
        <p:nvSpPr>
          <p:cNvPr id="17" name="Textfeld 16">
            <a:extLst>
              <a:ext uri="{FF2B5EF4-FFF2-40B4-BE49-F238E27FC236}">
                <a16:creationId xmlns:a16="http://schemas.microsoft.com/office/drawing/2014/main" id="{1D1DFA3D-B8F0-3EB4-9430-B947A455AE89}"/>
              </a:ext>
            </a:extLst>
          </p:cNvPr>
          <p:cNvSpPr txBox="1"/>
          <p:nvPr/>
        </p:nvSpPr>
        <p:spPr>
          <a:xfrm>
            <a:off x="7109931" y="6019150"/>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=8,50€</a:t>
            </a:r>
          </a:p>
        </p:txBody>
      </p:sp>
    </p:spTree>
    <p:extLst>
      <p:ext uri="{BB962C8B-B14F-4D97-AF65-F5344CB8AC3E}">
        <p14:creationId xmlns:p14="http://schemas.microsoft.com/office/powerpoint/2010/main" val="66265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6407"/>
            <a:ext cx="12192000" cy="6881460"/>
          </a:xfrm>
          <a:prstGeom prst="rect">
            <a:avLst/>
          </a:prstGeom>
        </p:spPr>
      </p:pic>
      <p:sp>
        <p:nvSpPr>
          <p:cNvPr id="7" name="Textfeld 6">
            <a:extLst>
              <a:ext uri="{FF2B5EF4-FFF2-40B4-BE49-F238E27FC236}">
                <a16:creationId xmlns:a16="http://schemas.microsoft.com/office/drawing/2014/main" id="{7D4C6942-C11B-AD0C-D9CF-AF95DE6D4F33}"/>
              </a:ext>
            </a:extLst>
          </p:cNvPr>
          <p:cNvSpPr txBox="1"/>
          <p:nvPr/>
        </p:nvSpPr>
        <p:spPr>
          <a:xfrm>
            <a:off x="554684" y="9832"/>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Vorspeisen</a:t>
            </a:r>
          </a:p>
        </p:txBody>
      </p:sp>
      <p:sp>
        <p:nvSpPr>
          <p:cNvPr id="8" name="Textfeld 7">
            <a:extLst>
              <a:ext uri="{FF2B5EF4-FFF2-40B4-BE49-F238E27FC236}">
                <a16:creationId xmlns:a16="http://schemas.microsoft.com/office/drawing/2014/main" id="{D3D561B7-A0DB-1015-99B9-2BA5A6E62B52}"/>
              </a:ext>
            </a:extLst>
          </p:cNvPr>
          <p:cNvSpPr txBox="1"/>
          <p:nvPr/>
        </p:nvSpPr>
        <p:spPr>
          <a:xfrm>
            <a:off x="6233654" y="9832"/>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Vorspeisen</a:t>
            </a:r>
          </a:p>
        </p:txBody>
      </p:sp>
      <p:sp>
        <p:nvSpPr>
          <p:cNvPr id="9" name="Textfeld 8">
            <a:extLst>
              <a:ext uri="{FF2B5EF4-FFF2-40B4-BE49-F238E27FC236}">
                <a16:creationId xmlns:a16="http://schemas.microsoft.com/office/drawing/2014/main" id="{6C750E87-C004-1C88-0F95-049C36BC024E}"/>
              </a:ext>
            </a:extLst>
          </p:cNvPr>
          <p:cNvSpPr txBox="1"/>
          <p:nvPr/>
        </p:nvSpPr>
        <p:spPr>
          <a:xfrm>
            <a:off x="216310" y="1388788"/>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Suppen</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0" name="Textfeld 9">
            <a:extLst>
              <a:ext uri="{FF2B5EF4-FFF2-40B4-BE49-F238E27FC236}">
                <a16:creationId xmlns:a16="http://schemas.microsoft.com/office/drawing/2014/main" id="{2D0F4E99-E045-B9B6-EDA9-FBB560E15DD2}"/>
              </a:ext>
            </a:extLst>
          </p:cNvPr>
          <p:cNvSpPr txBox="1"/>
          <p:nvPr/>
        </p:nvSpPr>
        <p:spPr>
          <a:xfrm>
            <a:off x="948815" y="1814403"/>
            <a:ext cx="3215209"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Meeresfrüchtesuppe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Kokosnuss-Currysuppe mit Hühnchen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Mais-</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Chowder</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mit Speck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Tomatensuppe mit geröstetem Knoblauch und Basilikum</a:t>
            </a:r>
            <a:endParaRPr lang="de-AT" sz="1400" dirty="0">
              <a:solidFill>
                <a:srgbClr val="374151"/>
              </a:solidFill>
              <a:latin typeface="Sitka Display"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Linsensuppe mit Karotten und Spinat	</a:t>
            </a:r>
            <a:endParaRPr kumimoji="0" lang="de-A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1" name="Gerader Verbinder 10">
            <a:extLst>
              <a:ext uri="{FF2B5EF4-FFF2-40B4-BE49-F238E27FC236}">
                <a16:creationId xmlns:a16="http://schemas.microsoft.com/office/drawing/2014/main" id="{01A7DE8B-7207-E98F-448A-21B8DDF17DA1}"/>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AEE6D37-A20D-8305-E4C3-DF148CC963D9}"/>
              </a:ext>
            </a:extLst>
          </p:cNvPr>
          <p:cNvCxnSpPr>
            <a:cxnSpLocks/>
          </p:cNvCxnSpPr>
          <p:nvPr/>
        </p:nvCxnSpPr>
        <p:spPr>
          <a:xfrm>
            <a:off x="7002249" y="759573"/>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1026" name="Picture 2" descr="Suppe - Kostenlose lebensmittel Icons">
            <a:extLst>
              <a:ext uri="{FF2B5EF4-FFF2-40B4-BE49-F238E27FC236}">
                <a16:creationId xmlns:a16="http://schemas.microsoft.com/office/drawing/2014/main" id="{9E42E237-26C3-FADB-3EFD-B62E80D6490C}"/>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0081" y="1152521"/>
            <a:ext cx="809757" cy="8097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7C8014F4-DCB3-8621-4F72-D729F40B0678}"/>
              </a:ext>
            </a:extLst>
          </p:cNvPr>
          <p:cNvSpPr txBox="1"/>
          <p:nvPr/>
        </p:nvSpPr>
        <p:spPr>
          <a:xfrm>
            <a:off x="639852" y="3720841"/>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Meeresfrüchte</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4" name="Textfeld 13">
            <a:extLst>
              <a:ext uri="{FF2B5EF4-FFF2-40B4-BE49-F238E27FC236}">
                <a16:creationId xmlns:a16="http://schemas.microsoft.com/office/drawing/2014/main" id="{88D2BD3B-C03E-9A00-AAB9-2AD6508D6A75}"/>
              </a:ext>
            </a:extLst>
          </p:cNvPr>
          <p:cNvSpPr txBox="1"/>
          <p:nvPr/>
        </p:nvSpPr>
        <p:spPr>
          <a:xfrm>
            <a:off x="958645" y="4223523"/>
            <a:ext cx="3156156"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Ceviche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Gegrillte Calamari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Kokos-Shrimps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Frischer Meeresfrüchtesalat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prstClr val="black"/>
              </a:solidFill>
              <a:effectLst/>
              <a:uLnTx/>
              <a:uFillTx/>
              <a:latin typeface="Sitka Display" pitchFamily="2" charset="0"/>
              <a:ea typeface="+mn-ea"/>
              <a:cs typeface="+mn-cs"/>
            </a:endParaRPr>
          </a:p>
        </p:txBody>
      </p:sp>
      <p:pic>
        <p:nvPicPr>
          <p:cNvPr id="1032" name="Picture 8" descr="Meeresfrüchte - Kostenlose lebensmittel Icons">
            <a:extLst>
              <a:ext uri="{FF2B5EF4-FFF2-40B4-BE49-F238E27FC236}">
                <a16:creationId xmlns:a16="http://schemas.microsoft.com/office/drawing/2014/main" id="{909BE40E-4BCD-68B6-15C7-33A56F48D9C2}"/>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650" y="3820137"/>
            <a:ext cx="809757" cy="809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6E76FA4-F0CC-D716-CC2C-E5DFBF34BD8E}"/>
              </a:ext>
            </a:extLst>
          </p:cNvPr>
          <p:cNvSpPr txBox="1"/>
          <p:nvPr/>
        </p:nvSpPr>
        <p:spPr>
          <a:xfrm>
            <a:off x="6386054" y="3732776"/>
            <a:ext cx="275099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Fingerfood/Snacks</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6" name="Textfeld 15">
            <a:extLst>
              <a:ext uri="{FF2B5EF4-FFF2-40B4-BE49-F238E27FC236}">
                <a16:creationId xmlns:a16="http://schemas.microsoft.com/office/drawing/2014/main" id="{0D631B20-D1D7-30F1-9670-D7509FE2F760}"/>
              </a:ext>
            </a:extLst>
          </p:cNvPr>
          <p:cNvSpPr txBox="1"/>
          <p:nvPr/>
        </p:nvSpPr>
        <p:spPr>
          <a:xfrm>
            <a:off x="6870522" y="1788897"/>
            <a:ext cx="2614980" cy="144655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Mango-Avocado-Salsa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Bruschetta mit Tomaten und Basilikum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Frittierte Zucchini-Sticks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Gazpacho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036" name="Picture 12" descr="Gemüse - Kostenlose lebensmittel Icons">
            <a:extLst>
              <a:ext uri="{FF2B5EF4-FFF2-40B4-BE49-F238E27FC236}">
                <a16:creationId xmlns:a16="http://schemas.microsoft.com/office/drawing/2014/main" id="{D7A5A7F8-E9CD-C5CB-7035-3CE4B798F54B}"/>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91714" y="1294596"/>
            <a:ext cx="810000" cy="81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A41A002C-62BF-71FC-CA07-05281353F9FD}"/>
              </a:ext>
            </a:extLst>
          </p:cNvPr>
          <p:cNvSpPr txBox="1"/>
          <p:nvPr/>
        </p:nvSpPr>
        <p:spPr>
          <a:xfrm>
            <a:off x="6779541" y="4177181"/>
            <a:ext cx="2875736"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hausgemachte Guacamole mit Tortilla-Chips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Knusprige Fisch-Tacos mit einer würzigen Salsa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Mini-Caprese-Spieße mit Mozzarella, Kirschtomaten und Basilikum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Knusprige Chicken </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Wings</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mit einer Auswahl an Dipsaucen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prstClr val="black"/>
              </a:solidFill>
              <a:effectLst/>
              <a:uLnTx/>
              <a:uFillTx/>
              <a:latin typeface="Sitka Display" pitchFamily="2" charset="0"/>
              <a:ea typeface="+mn-ea"/>
              <a:cs typeface="+mn-cs"/>
            </a:endParaRPr>
          </a:p>
        </p:txBody>
      </p:sp>
      <p:sp>
        <p:nvSpPr>
          <p:cNvPr id="20" name="Textfeld 19">
            <a:extLst>
              <a:ext uri="{FF2B5EF4-FFF2-40B4-BE49-F238E27FC236}">
                <a16:creationId xmlns:a16="http://schemas.microsoft.com/office/drawing/2014/main" id="{E8F172E1-D9E9-79D4-0163-66BF7634F0E6}"/>
              </a:ext>
            </a:extLst>
          </p:cNvPr>
          <p:cNvSpPr txBox="1"/>
          <p:nvPr/>
        </p:nvSpPr>
        <p:spPr>
          <a:xfrm>
            <a:off x="6392163" y="1388787"/>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Gemüsebasiert</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1038" name="Picture 14" descr="Chips And Dip Icons - Free SVG &amp; PNG Chips And Dip Images - Noun Project">
            <a:extLst>
              <a:ext uri="{FF2B5EF4-FFF2-40B4-BE49-F238E27FC236}">
                <a16:creationId xmlns:a16="http://schemas.microsoft.com/office/drawing/2014/main" id="{12B02AA8-3C63-44A9-580F-293AE864C1E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42148" y="3772181"/>
            <a:ext cx="810000" cy="81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36.004 Besteck Icon Bilder, Stockfotos, 3D-Objekte und Vektorgrafiken |  Shutterstock">
            <a:extLst>
              <a:ext uri="{FF2B5EF4-FFF2-40B4-BE49-F238E27FC236}">
                <a16:creationId xmlns:a16="http://schemas.microsoft.com/office/drawing/2014/main" id="{EC4A1BEC-6759-82B2-7B2D-77710C0AF59F}"/>
              </a:ext>
            </a:extLst>
          </p:cNvPr>
          <p:cNvPicPr>
            <a:picLocks noChangeAspect="1" noChangeArrowheads="1"/>
          </p:cNvPicPr>
          <p:nvPr/>
        </p:nvPicPr>
        <p:blipFill>
          <a:blip r:embed="rId9">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36.004 Besteck Icon Bilder, Stockfotos, 3D-Objekte und Vektorgrafiken |  Shutterstock">
            <a:extLst>
              <a:ext uri="{FF2B5EF4-FFF2-40B4-BE49-F238E27FC236}">
                <a16:creationId xmlns:a16="http://schemas.microsoft.com/office/drawing/2014/main" id="{5C87D335-0BE7-6249-7A57-E5287B36A797}"/>
              </a:ext>
            </a:extLst>
          </p:cNvPr>
          <p:cNvPicPr>
            <a:picLocks noChangeAspect="1" noChangeArrowheads="1"/>
          </p:cNvPicPr>
          <p:nvPr/>
        </p:nvPicPr>
        <p:blipFill>
          <a:blip r:embed="rId9">
            <a:duotone>
              <a:prstClr val="black"/>
              <a:schemeClr val="accent1">
                <a:tint val="45000"/>
                <a:satMod val="400000"/>
              </a:scheme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0114" y="6051911"/>
            <a:ext cx="943200" cy="9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563307FE-A689-9DC8-5711-89BB95AA946B}"/>
              </a:ext>
            </a:extLst>
          </p:cNvPr>
          <p:cNvSpPr txBox="1"/>
          <p:nvPr/>
        </p:nvSpPr>
        <p:spPr>
          <a:xfrm>
            <a:off x="4205062" y="1699596"/>
            <a:ext cx="1020263" cy="2062103"/>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10,75€</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9,99€</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9,50€</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11,20€</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7,50€</a:t>
            </a:r>
          </a:p>
          <a:p>
            <a:endParaRPr kumimoji="0" lang="de-AT" sz="1600" b="0" i="0" strike="noStrike" kern="1200" cap="none" spc="0" normalizeH="0" baseline="0" noProof="0" dirty="0">
              <a:ln>
                <a:noFill/>
              </a:ln>
              <a:solidFill>
                <a:srgbClr val="374151"/>
              </a:solidFill>
              <a:effectLst/>
              <a:uLnTx/>
              <a:uFillTx/>
              <a:latin typeface="Sitka Display" pitchFamily="2" charset="0"/>
              <a:ea typeface="+mn-ea"/>
              <a:cs typeface="+mn-cs"/>
            </a:endParaRPr>
          </a:p>
          <a:p>
            <a:endParaRPr lang="de-AT" sz="1600" dirty="0"/>
          </a:p>
        </p:txBody>
      </p:sp>
      <p:sp>
        <p:nvSpPr>
          <p:cNvPr id="5" name="Textfeld 4">
            <a:extLst>
              <a:ext uri="{FF2B5EF4-FFF2-40B4-BE49-F238E27FC236}">
                <a16:creationId xmlns:a16="http://schemas.microsoft.com/office/drawing/2014/main" id="{A7FCE5E7-D09D-DC9A-F928-C7A12988DED7}"/>
              </a:ext>
            </a:extLst>
          </p:cNvPr>
          <p:cNvSpPr txBox="1"/>
          <p:nvPr/>
        </p:nvSpPr>
        <p:spPr>
          <a:xfrm>
            <a:off x="4205062" y="4103114"/>
            <a:ext cx="1020263" cy="1569660"/>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15,15€</a:t>
            </a:r>
          </a:p>
          <a:p>
            <a:r>
              <a:rPr lang="de-AT" sz="1600" b="1" dirty="0">
                <a:solidFill>
                  <a:schemeClr val="accent1"/>
                </a:solidFill>
                <a:latin typeface="Sitka Display" pitchFamily="2" charset="0"/>
              </a:rPr>
              <a:t>20,50€</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17,35€</a:t>
            </a:r>
          </a:p>
          <a:p>
            <a:r>
              <a:rPr lang="de-AT" sz="1600" b="1" dirty="0">
                <a:solidFill>
                  <a:schemeClr val="accent1"/>
                </a:solidFill>
                <a:latin typeface="Sitka Display" pitchFamily="2" charset="0"/>
              </a:rPr>
              <a:t>15,50€</a:t>
            </a:r>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endParaRPr kumimoji="0" lang="de-AT" sz="1600" b="0" i="0" strike="noStrike" kern="1200" cap="none" spc="0" normalizeH="0" baseline="0" noProof="0" dirty="0">
              <a:ln>
                <a:noFill/>
              </a:ln>
              <a:solidFill>
                <a:srgbClr val="374151"/>
              </a:solidFill>
              <a:effectLst/>
              <a:uLnTx/>
              <a:uFillTx/>
              <a:latin typeface="Sitka Display" pitchFamily="2" charset="0"/>
              <a:ea typeface="+mn-ea"/>
              <a:cs typeface="+mn-cs"/>
            </a:endParaRPr>
          </a:p>
          <a:p>
            <a:endParaRPr lang="de-AT" sz="1600" dirty="0"/>
          </a:p>
        </p:txBody>
      </p:sp>
      <p:sp>
        <p:nvSpPr>
          <p:cNvPr id="6" name="Textfeld 5">
            <a:extLst>
              <a:ext uri="{FF2B5EF4-FFF2-40B4-BE49-F238E27FC236}">
                <a16:creationId xmlns:a16="http://schemas.microsoft.com/office/drawing/2014/main" id="{C1C40026-84CC-774B-0988-8E16B97CF837}"/>
              </a:ext>
            </a:extLst>
          </p:cNvPr>
          <p:cNvSpPr txBox="1"/>
          <p:nvPr/>
        </p:nvSpPr>
        <p:spPr>
          <a:xfrm>
            <a:off x="9655276" y="1666115"/>
            <a:ext cx="1020263" cy="1815882"/>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9,80€</a:t>
            </a:r>
          </a:p>
          <a:p>
            <a:r>
              <a:rPr lang="de-AT" sz="1600" b="1" dirty="0">
                <a:solidFill>
                  <a:schemeClr val="accent1"/>
                </a:solidFill>
                <a:latin typeface="Sitka Display" pitchFamily="2" charset="0"/>
              </a:rPr>
              <a:t>7,90€</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11,50€</a:t>
            </a:r>
          </a:p>
          <a:p>
            <a:r>
              <a:rPr lang="de-AT" sz="1600" b="1" dirty="0">
                <a:solidFill>
                  <a:schemeClr val="accent1"/>
                </a:solidFill>
                <a:latin typeface="Sitka Display" pitchFamily="2" charset="0"/>
              </a:rPr>
              <a:t>12,50€</a:t>
            </a:r>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endParaRPr kumimoji="0" lang="de-AT" sz="1600" b="0" i="0" strike="noStrike" kern="1200" cap="none" spc="0" normalizeH="0" baseline="0" noProof="0" dirty="0">
              <a:ln>
                <a:noFill/>
              </a:ln>
              <a:solidFill>
                <a:srgbClr val="374151"/>
              </a:solidFill>
              <a:effectLst/>
              <a:uLnTx/>
              <a:uFillTx/>
              <a:latin typeface="Sitka Display" pitchFamily="2" charset="0"/>
              <a:ea typeface="+mn-ea"/>
              <a:cs typeface="+mn-cs"/>
            </a:endParaRPr>
          </a:p>
          <a:p>
            <a:endParaRPr lang="de-AT" sz="1600" dirty="0"/>
          </a:p>
        </p:txBody>
      </p:sp>
      <p:sp>
        <p:nvSpPr>
          <p:cNvPr id="18" name="Textfeld 17">
            <a:extLst>
              <a:ext uri="{FF2B5EF4-FFF2-40B4-BE49-F238E27FC236}">
                <a16:creationId xmlns:a16="http://schemas.microsoft.com/office/drawing/2014/main" id="{5B2947CD-5D9A-4C05-F33A-C1427F8F2E22}"/>
              </a:ext>
            </a:extLst>
          </p:cNvPr>
          <p:cNvSpPr txBox="1"/>
          <p:nvPr/>
        </p:nvSpPr>
        <p:spPr>
          <a:xfrm>
            <a:off x="9655277" y="4177181"/>
            <a:ext cx="1020263" cy="1815882"/>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13,99€</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lang="de-AT" sz="1600" b="1" dirty="0">
                <a:solidFill>
                  <a:schemeClr val="accent1"/>
                </a:solidFill>
                <a:latin typeface="Sitka Display" pitchFamily="2" charset="0"/>
              </a:rPr>
              <a:t>12,785€</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11,75€</a:t>
            </a:r>
          </a:p>
          <a:p>
            <a:endParaRPr lang="de-AT" sz="1600" b="1" dirty="0">
              <a:solidFill>
                <a:schemeClr val="accent1"/>
              </a:solidFill>
              <a:latin typeface="Sitka Display" pitchFamily="2" charset="0"/>
            </a:endParaRPr>
          </a:p>
          <a:p>
            <a:r>
              <a:rPr lang="de-AT" sz="1600" b="1" dirty="0">
                <a:solidFill>
                  <a:schemeClr val="accent1"/>
                </a:solidFill>
                <a:latin typeface="Sitka Display" pitchFamily="2" charset="0"/>
              </a:rPr>
              <a:t>14,50€</a:t>
            </a:r>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p:txBody>
      </p:sp>
    </p:spTree>
    <p:extLst>
      <p:ext uri="{BB962C8B-B14F-4D97-AF65-F5344CB8AC3E}">
        <p14:creationId xmlns:p14="http://schemas.microsoft.com/office/powerpoint/2010/main" val="236361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p:spPr>
      </p:pic>
      <p:sp>
        <p:nvSpPr>
          <p:cNvPr id="2" name="Textfeld 1">
            <a:extLst>
              <a:ext uri="{FF2B5EF4-FFF2-40B4-BE49-F238E27FC236}">
                <a16:creationId xmlns:a16="http://schemas.microsoft.com/office/drawing/2014/main" id="{68089EEC-C84E-969A-B4E2-4176BAE92EF3}"/>
              </a:ext>
            </a:extLst>
          </p:cNvPr>
          <p:cNvSpPr txBox="1"/>
          <p:nvPr/>
        </p:nvSpPr>
        <p:spPr>
          <a:xfrm>
            <a:off x="554685" y="-9833"/>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FE437C51-AAD3-4A19-2F3E-25AF7FF3B22B}"/>
              </a:ext>
            </a:extLst>
          </p:cNvPr>
          <p:cNvSpPr txBox="1"/>
          <p:nvPr/>
        </p:nvSpPr>
        <p:spPr>
          <a:xfrm>
            <a:off x="6298399" y="9832"/>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9F882956-6D9E-EC73-508B-C96F41B15011}"/>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621F72C6-F870-4864-FE34-02F1C4204BCA}"/>
              </a:ext>
            </a:extLst>
          </p:cNvPr>
          <p:cNvCxnSpPr>
            <a:cxnSpLocks/>
          </p:cNvCxnSpPr>
          <p:nvPr/>
        </p:nvCxnSpPr>
        <p:spPr>
          <a:xfrm>
            <a:off x="7030906"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7" name="Textfeld 6">
            <a:extLst>
              <a:ext uri="{FF2B5EF4-FFF2-40B4-BE49-F238E27FC236}">
                <a16:creationId xmlns:a16="http://schemas.microsoft.com/office/drawing/2014/main" id="{943099F3-086E-2A30-5738-126CA1B10798}"/>
              </a:ext>
            </a:extLst>
          </p:cNvPr>
          <p:cNvSpPr txBox="1"/>
          <p:nvPr/>
        </p:nvSpPr>
        <p:spPr>
          <a:xfrm>
            <a:off x="196646" y="1064324"/>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Pizzen</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8" name="AutoShape 2" descr="Pizza Vector SVG Icon (39) - SVG Repo">
            <a:extLst>
              <a:ext uri="{FF2B5EF4-FFF2-40B4-BE49-F238E27FC236}">
                <a16:creationId xmlns:a16="http://schemas.microsoft.com/office/drawing/2014/main" id="{6A765354-5700-AE6C-0EFB-F29C2E1B17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11" name="AutoShape 8" descr="Pizza Vector SVG Icon (39) - SVG Repo">
            <a:extLst>
              <a:ext uri="{FF2B5EF4-FFF2-40B4-BE49-F238E27FC236}">
                <a16:creationId xmlns:a16="http://schemas.microsoft.com/office/drawing/2014/main" id="{04124907-1132-CF59-FFC2-465DDC0C57E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12" name="AutoShape 10" descr="Pizza Vector SVG Icon (39) - SVG Repo">
            <a:extLst>
              <a:ext uri="{FF2B5EF4-FFF2-40B4-BE49-F238E27FC236}">
                <a16:creationId xmlns:a16="http://schemas.microsoft.com/office/drawing/2014/main" id="{C9AA72CF-599B-CC65-96FE-DCBE2950DAC1}"/>
              </a:ext>
            </a:extLst>
          </p:cNvPr>
          <p:cNvSpPr>
            <a:spLocks noChangeAspect="1" noChangeArrowheads="1"/>
          </p:cNvSpPr>
          <p:nvPr/>
        </p:nvSpPr>
        <p:spPr bwMode="auto">
          <a:xfrm>
            <a:off x="3927987" y="36410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pic>
        <p:nvPicPr>
          <p:cNvPr id="13" name="Grafik 12">
            <a:extLst>
              <a:ext uri="{FF2B5EF4-FFF2-40B4-BE49-F238E27FC236}">
                <a16:creationId xmlns:a16="http://schemas.microsoft.com/office/drawing/2014/main" id="{BB218843-E446-80A7-13A8-3E522B01548E}"/>
              </a:ext>
            </a:extLst>
          </p:cNvPr>
          <p:cNvPicPr>
            <a:picLocks noChangeAspect="1"/>
          </p:cNvPicPr>
          <p:nvPr/>
        </p:nvPicPr>
        <p:blipFill>
          <a:blip r:embed="rId5">
            <a:duotone>
              <a:schemeClr val="accent1">
                <a:shade val="45000"/>
                <a:satMod val="135000"/>
              </a:schemeClr>
              <a:prstClr val="white"/>
            </a:duotone>
          </a:blip>
          <a:stretch>
            <a:fillRect/>
          </a:stretch>
        </p:blipFill>
        <p:spPr>
          <a:xfrm>
            <a:off x="5246824" y="787143"/>
            <a:ext cx="720000" cy="720000"/>
          </a:xfrm>
          <a:prstGeom prst="rect">
            <a:avLst/>
          </a:prstGeom>
        </p:spPr>
      </p:pic>
      <p:pic>
        <p:nvPicPr>
          <p:cNvPr id="14" name="Picture 16" descr="36.004 Besteck Icon Bilder, Stockfotos, 3D-Objekte und Vektorgrafiken |  Shutterstock">
            <a:extLst>
              <a:ext uri="{FF2B5EF4-FFF2-40B4-BE49-F238E27FC236}">
                <a16:creationId xmlns:a16="http://schemas.microsoft.com/office/drawing/2014/main" id="{9F2C1F77-99DD-583C-7C2A-3A406F56C13F}"/>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36.004 Besteck Icon Bilder, Stockfotos, 3D-Objekte und Vektorgrafiken |  Shutterstock">
            <a:extLst>
              <a:ext uri="{FF2B5EF4-FFF2-40B4-BE49-F238E27FC236}">
                <a16:creationId xmlns:a16="http://schemas.microsoft.com/office/drawing/2014/main" id="{5FD9A959-6902-83C0-2F9C-76FD21A1E930}"/>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94983" y="6078389"/>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B1A32E3A-6DB7-80F7-8D91-BECE1C0E8474}"/>
              </a:ext>
            </a:extLst>
          </p:cNvPr>
          <p:cNvSpPr txBox="1"/>
          <p:nvPr/>
        </p:nvSpPr>
        <p:spPr>
          <a:xfrm>
            <a:off x="929950" y="1507143"/>
            <a:ext cx="3591250" cy="5047536"/>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Margherita Pizza- </a:t>
            </a:r>
            <a:r>
              <a:rPr lang="de-AT" sz="1400" dirty="0">
                <a:solidFill>
                  <a:srgbClr val="374151"/>
                </a:solidFill>
                <a:latin typeface="Sitka Display" pitchFamily="2" charset="0"/>
              </a:rPr>
              <a:t>mit Tomatensauce, Mozzarella-Käse und Basilikum</a:t>
            </a:r>
          </a:p>
          <a:p>
            <a:pPr marL="285750" indent="-285750" algn="l">
              <a:buFont typeface="Arial" panose="020B0604020202020204" pitchFamily="34" charset="0"/>
              <a:buChar char="•"/>
            </a:pPr>
            <a:r>
              <a:rPr lang="de-AT" sz="1400" b="1" dirty="0" err="1">
                <a:solidFill>
                  <a:srgbClr val="374151"/>
                </a:solidFill>
                <a:latin typeface="Sitka Display" pitchFamily="2" charset="0"/>
              </a:rPr>
              <a:t>Pepperoni</a:t>
            </a:r>
            <a:r>
              <a:rPr lang="de-AT" sz="1400" b="1" dirty="0">
                <a:solidFill>
                  <a:srgbClr val="374151"/>
                </a:solidFill>
                <a:latin typeface="Sitka Display" pitchFamily="2" charset="0"/>
              </a:rPr>
              <a:t> Pizza- </a:t>
            </a:r>
            <a:r>
              <a:rPr lang="de-AT" sz="1400" dirty="0">
                <a:solidFill>
                  <a:srgbClr val="374151"/>
                </a:solidFill>
                <a:latin typeface="Sitka Display" pitchFamily="2" charset="0"/>
              </a:rPr>
              <a:t>mit Tomatensauce, Mozzarella-Käse und dünn geschnittenen </a:t>
            </a:r>
            <a:r>
              <a:rPr lang="de-AT" sz="1400" dirty="0" err="1">
                <a:solidFill>
                  <a:srgbClr val="374151"/>
                </a:solidFill>
                <a:latin typeface="Sitka Display" pitchFamily="2" charset="0"/>
              </a:rPr>
              <a:t>Pepperoni</a:t>
            </a:r>
            <a:r>
              <a:rPr lang="de-AT" sz="1400" dirty="0">
                <a:solidFill>
                  <a:srgbClr val="374151"/>
                </a:solidFill>
                <a:latin typeface="Sitka Display" pitchFamily="2" charset="0"/>
              </a:rPr>
              <a:t>-Salami</a:t>
            </a:r>
          </a:p>
          <a:p>
            <a:pPr marL="285750" indent="-285750" algn="l">
              <a:buFont typeface="Arial" panose="020B0604020202020204" pitchFamily="34" charset="0"/>
              <a:buChar char="•"/>
            </a:pPr>
            <a:r>
              <a:rPr lang="de-AT" sz="1400" b="1" dirty="0" err="1">
                <a:solidFill>
                  <a:srgbClr val="374151"/>
                </a:solidFill>
                <a:latin typeface="Sitka Display" pitchFamily="2" charset="0"/>
              </a:rPr>
              <a:t>Hawaiian</a:t>
            </a:r>
            <a:r>
              <a:rPr lang="de-AT" sz="1400" b="1" dirty="0">
                <a:solidFill>
                  <a:srgbClr val="374151"/>
                </a:solidFill>
                <a:latin typeface="Sitka Display" pitchFamily="2" charset="0"/>
              </a:rPr>
              <a:t> Pizza- </a:t>
            </a:r>
            <a:r>
              <a:rPr lang="de-AT" sz="1400" dirty="0">
                <a:solidFill>
                  <a:srgbClr val="374151"/>
                </a:solidFill>
                <a:latin typeface="Sitka Display" pitchFamily="2" charset="0"/>
              </a:rPr>
              <a:t>mit Tomatensauce, Mozzarella-Käse, Schinken und Ananas</a:t>
            </a:r>
          </a:p>
          <a:p>
            <a:pPr marL="285750" indent="-285750" algn="l">
              <a:buFont typeface="Arial" panose="020B0604020202020204" pitchFamily="34" charset="0"/>
              <a:buChar char="•"/>
            </a:pPr>
            <a:r>
              <a:rPr lang="de-AT" sz="1400" b="1" dirty="0">
                <a:solidFill>
                  <a:srgbClr val="374151"/>
                </a:solidFill>
                <a:latin typeface="Sitka Display" pitchFamily="2" charset="0"/>
              </a:rPr>
              <a:t>Vegetarische Pizza- </a:t>
            </a:r>
            <a:r>
              <a:rPr lang="de-AT" sz="1400" dirty="0">
                <a:solidFill>
                  <a:srgbClr val="374151"/>
                </a:solidFill>
                <a:latin typeface="Sitka Display" pitchFamily="2" charset="0"/>
              </a:rPr>
              <a:t>mit einer Vielzahl von Gemüsebelägen</a:t>
            </a:r>
          </a:p>
          <a:p>
            <a:pPr marL="285750" indent="-285750" algn="l">
              <a:buFont typeface="Arial" panose="020B0604020202020204" pitchFamily="34" charset="0"/>
              <a:buChar char="•"/>
            </a:pPr>
            <a:r>
              <a:rPr lang="de-AT" sz="1400" b="1" dirty="0">
                <a:solidFill>
                  <a:srgbClr val="374151"/>
                </a:solidFill>
                <a:latin typeface="Sitka Display" pitchFamily="2" charset="0"/>
              </a:rPr>
              <a:t>Pizza Quattro </a:t>
            </a:r>
            <a:r>
              <a:rPr lang="de-AT" sz="1400" b="1" dirty="0" err="1">
                <a:solidFill>
                  <a:srgbClr val="374151"/>
                </a:solidFill>
                <a:latin typeface="Sitka Display" pitchFamily="2" charset="0"/>
              </a:rPr>
              <a:t>Stagioni</a:t>
            </a:r>
            <a:r>
              <a:rPr lang="de-AT" sz="1400" b="1" dirty="0">
                <a:solidFill>
                  <a:srgbClr val="374151"/>
                </a:solidFill>
                <a:latin typeface="Sitka Display" pitchFamily="2" charset="0"/>
              </a:rPr>
              <a:t> </a:t>
            </a:r>
            <a:r>
              <a:rPr lang="de-AT" sz="1400" dirty="0">
                <a:solidFill>
                  <a:srgbClr val="374151"/>
                </a:solidFill>
                <a:latin typeface="Sitka Display" pitchFamily="2" charset="0"/>
              </a:rPr>
              <a:t>- in vier Quadranten unterteilt und mit verschiedenen Belägen </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Capricciosa</a:t>
            </a:r>
            <a:r>
              <a:rPr lang="de-AT" sz="1400" b="1" dirty="0">
                <a:solidFill>
                  <a:srgbClr val="374151"/>
                </a:solidFill>
                <a:latin typeface="Sitka Display" pitchFamily="2" charset="0"/>
              </a:rPr>
              <a:t> </a:t>
            </a:r>
            <a:r>
              <a:rPr lang="de-AT" sz="1400" dirty="0">
                <a:solidFill>
                  <a:srgbClr val="374151"/>
                </a:solidFill>
                <a:latin typeface="Sitka Display" pitchFamily="2" charset="0"/>
              </a:rPr>
              <a:t>- belegt mit Tomatensauce, Mozzarella-Käse, Artischocken, Schinken, Champignons und Oliven</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Diavola</a:t>
            </a:r>
            <a:r>
              <a:rPr lang="de-AT" sz="1400" b="1" dirty="0">
                <a:solidFill>
                  <a:srgbClr val="374151"/>
                </a:solidFill>
                <a:latin typeface="Sitka Display" pitchFamily="2" charset="0"/>
              </a:rPr>
              <a:t> </a:t>
            </a:r>
            <a:r>
              <a:rPr lang="de-AT" sz="1400" dirty="0">
                <a:solidFill>
                  <a:srgbClr val="374151"/>
                </a:solidFill>
                <a:latin typeface="Sitka Display" pitchFamily="2" charset="0"/>
              </a:rPr>
              <a:t>- scharfe Pizza mit Tomatensauce, Mozzarella-Käse, scharfer Salami und Peperoni.</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Funghi</a:t>
            </a:r>
            <a:r>
              <a:rPr lang="de-AT" sz="1400" b="1" dirty="0">
                <a:solidFill>
                  <a:srgbClr val="374151"/>
                </a:solidFill>
                <a:latin typeface="Sitka Display" pitchFamily="2" charset="0"/>
              </a:rPr>
              <a:t> </a:t>
            </a:r>
            <a:r>
              <a:rPr lang="de-AT" sz="1400" dirty="0">
                <a:solidFill>
                  <a:srgbClr val="374151"/>
                </a:solidFill>
                <a:latin typeface="Sitka Display" pitchFamily="2" charset="0"/>
              </a:rPr>
              <a:t>- mit Tomatensauce, Mozzarella-Käse und frischen Pilzen</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Marinara</a:t>
            </a:r>
            <a:r>
              <a:rPr lang="de-AT" sz="1400" b="1" dirty="0">
                <a:solidFill>
                  <a:srgbClr val="374151"/>
                </a:solidFill>
                <a:latin typeface="Sitka Display" pitchFamily="2" charset="0"/>
              </a:rPr>
              <a:t> </a:t>
            </a:r>
            <a:r>
              <a:rPr lang="de-AT" sz="1400" dirty="0">
                <a:solidFill>
                  <a:srgbClr val="374151"/>
                </a:solidFill>
                <a:latin typeface="Sitka Display" pitchFamily="2" charset="0"/>
              </a:rPr>
              <a:t>- mit Tomatensauce, Knoblauch, Oregano und Olivenöl</a:t>
            </a:r>
          </a:p>
        </p:txBody>
      </p:sp>
      <p:sp>
        <p:nvSpPr>
          <p:cNvPr id="17" name="Textfeld 16">
            <a:extLst>
              <a:ext uri="{FF2B5EF4-FFF2-40B4-BE49-F238E27FC236}">
                <a16:creationId xmlns:a16="http://schemas.microsoft.com/office/drawing/2014/main" id="{1F8A3414-04B5-F7C5-3032-134F9F2957F5}"/>
              </a:ext>
            </a:extLst>
          </p:cNvPr>
          <p:cNvSpPr txBox="1"/>
          <p:nvPr/>
        </p:nvSpPr>
        <p:spPr>
          <a:xfrm>
            <a:off x="4508933" y="1464434"/>
            <a:ext cx="942217" cy="5539978"/>
          </a:xfrm>
          <a:prstGeom prst="rect">
            <a:avLst/>
          </a:prstGeom>
          <a:noFill/>
        </p:spPr>
        <p:txBody>
          <a:bodyPr wrap="square" rtlCol="0">
            <a:spAutoFit/>
          </a:bodyPr>
          <a:lstStyle/>
          <a:p>
            <a:pPr algn="l"/>
            <a:r>
              <a:rPr lang="de-AT" sz="1600" b="1" dirty="0">
                <a:solidFill>
                  <a:schemeClr val="accent1"/>
                </a:solidFill>
                <a:latin typeface="Sitka Display" pitchFamily="2" charset="0"/>
              </a:rPr>
              <a:t>11,50€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12,30€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15,50€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13,75€</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14,80€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16,10€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14,75€</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13,50€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12,10€</a:t>
            </a:r>
          </a:p>
          <a:p>
            <a:pPr algn="l"/>
            <a:endParaRPr lang="de-AT" sz="1600" b="1" dirty="0">
              <a:solidFill>
                <a:schemeClr val="accent1"/>
              </a:solidFill>
              <a:latin typeface="Sitka Display" pitchFamily="2" charset="0"/>
            </a:endParaRPr>
          </a:p>
          <a:p>
            <a:endParaRPr lang="de-AT" dirty="0"/>
          </a:p>
        </p:txBody>
      </p:sp>
      <p:sp>
        <p:nvSpPr>
          <p:cNvPr id="18" name="Textfeld 17">
            <a:extLst>
              <a:ext uri="{FF2B5EF4-FFF2-40B4-BE49-F238E27FC236}">
                <a16:creationId xmlns:a16="http://schemas.microsoft.com/office/drawing/2014/main" id="{1EDC0237-2E72-F4F7-5C44-AA16D6ECF355}"/>
              </a:ext>
            </a:extLst>
          </p:cNvPr>
          <p:cNvSpPr txBox="1"/>
          <p:nvPr/>
        </p:nvSpPr>
        <p:spPr>
          <a:xfrm>
            <a:off x="5705097" y="1081612"/>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Pasta</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1038" name="Picture 14" descr="Pasta Icon">
            <a:extLst>
              <a:ext uri="{FF2B5EF4-FFF2-40B4-BE49-F238E27FC236}">
                <a16:creationId xmlns:a16="http://schemas.microsoft.com/office/drawing/2014/main" id="{EE8B01C5-BC61-A659-6912-19159448B4D6}"/>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53648" y="89883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71AF2A4E-16C6-2D63-3BD4-374D1E6DB3B3}"/>
              </a:ext>
            </a:extLst>
          </p:cNvPr>
          <p:cNvSpPr txBox="1"/>
          <p:nvPr/>
        </p:nvSpPr>
        <p:spPr>
          <a:xfrm>
            <a:off x="6515228" y="1533882"/>
            <a:ext cx="3444855" cy="5047536"/>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Spaghetti Bolognese </a:t>
            </a:r>
            <a:r>
              <a:rPr lang="de-AT" sz="1400" dirty="0">
                <a:solidFill>
                  <a:srgbClr val="374151"/>
                </a:solidFill>
                <a:latin typeface="Sitka Display" pitchFamily="2" charset="0"/>
              </a:rPr>
              <a:t>- Spaghetti mit einer würzigen Fleischsauce auf Tomatenbasis.</a:t>
            </a:r>
          </a:p>
          <a:p>
            <a:pPr marL="285750" indent="-285750" algn="l">
              <a:buFont typeface="Arial" panose="020B0604020202020204" pitchFamily="34" charset="0"/>
              <a:buChar char="•"/>
            </a:pPr>
            <a:r>
              <a:rPr lang="de-AT" sz="1400" b="1" dirty="0">
                <a:solidFill>
                  <a:srgbClr val="374151"/>
                </a:solidFill>
                <a:latin typeface="Sitka Display" pitchFamily="2" charset="0"/>
              </a:rPr>
              <a:t>Penne </a:t>
            </a:r>
            <a:r>
              <a:rPr lang="de-AT" sz="1400" b="1" dirty="0" err="1">
                <a:solidFill>
                  <a:srgbClr val="374151"/>
                </a:solidFill>
                <a:latin typeface="Sitka Display" pitchFamily="2" charset="0"/>
              </a:rPr>
              <a:t>all'Arrabbiata</a:t>
            </a:r>
            <a:r>
              <a:rPr lang="de-AT" sz="1400" b="1" dirty="0">
                <a:solidFill>
                  <a:srgbClr val="374151"/>
                </a:solidFill>
                <a:latin typeface="Sitka Display" pitchFamily="2" charset="0"/>
              </a:rPr>
              <a:t> </a:t>
            </a:r>
            <a:r>
              <a:rPr lang="de-AT" sz="1400" dirty="0">
                <a:solidFill>
                  <a:srgbClr val="374151"/>
                </a:solidFill>
                <a:latin typeface="Sitka Display" pitchFamily="2" charset="0"/>
              </a:rPr>
              <a:t>- Penne-Pasta in einer scharfen Tomatensauce mit Knoblauch und Peperoncino.</a:t>
            </a:r>
          </a:p>
          <a:p>
            <a:pPr marL="285750" indent="-285750" algn="l">
              <a:buFont typeface="Arial" panose="020B0604020202020204" pitchFamily="34" charset="0"/>
              <a:buChar char="•"/>
            </a:pPr>
            <a:r>
              <a:rPr lang="de-AT" sz="1400" b="1" dirty="0">
                <a:solidFill>
                  <a:srgbClr val="374151"/>
                </a:solidFill>
                <a:latin typeface="Sitka Display" pitchFamily="2" charset="0"/>
              </a:rPr>
              <a:t>Fettuccine Alfredo </a:t>
            </a:r>
            <a:r>
              <a:rPr lang="de-AT" sz="1400" dirty="0">
                <a:solidFill>
                  <a:srgbClr val="374151"/>
                </a:solidFill>
                <a:latin typeface="Sitka Display" pitchFamily="2" charset="0"/>
              </a:rPr>
              <a:t>- Breite Bandnudeln in einer cremigen Parmesan-Sahnesauce.</a:t>
            </a:r>
          </a:p>
          <a:p>
            <a:pPr marL="285750" indent="-285750" algn="l">
              <a:buFont typeface="Arial" panose="020B0604020202020204" pitchFamily="34" charset="0"/>
              <a:buChar char="•"/>
            </a:pPr>
            <a:r>
              <a:rPr lang="de-AT" sz="1400" b="1" dirty="0">
                <a:solidFill>
                  <a:srgbClr val="374151"/>
                </a:solidFill>
                <a:latin typeface="Sitka Display" pitchFamily="2" charset="0"/>
              </a:rPr>
              <a:t>Lasagne</a:t>
            </a:r>
            <a:r>
              <a:rPr lang="de-AT" sz="1400" dirty="0">
                <a:solidFill>
                  <a:srgbClr val="374151"/>
                </a:solidFill>
                <a:latin typeface="Sitka Display" pitchFamily="2" charset="0"/>
              </a:rPr>
              <a:t> - Geschichtete Pasta mit Hackfleisch, Tomatensauce und Käse, gebacken im Ofen.</a:t>
            </a:r>
          </a:p>
          <a:p>
            <a:pPr marL="285750" indent="-285750" algn="l">
              <a:buFont typeface="Arial" panose="020B0604020202020204" pitchFamily="34" charset="0"/>
              <a:buChar char="•"/>
            </a:pPr>
            <a:r>
              <a:rPr lang="de-AT" sz="1400" b="1" dirty="0">
                <a:solidFill>
                  <a:srgbClr val="374151"/>
                </a:solidFill>
                <a:latin typeface="Sitka Display" pitchFamily="2" charset="0"/>
              </a:rPr>
              <a:t>Linguine mit Meeresfrüchten </a:t>
            </a:r>
            <a:r>
              <a:rPr lang="de-AT" sz="1400" dirty="0">
                <a:solidFill>
                  <a:srgbClr val="374151"/>
                </a:solidFill>
                <a:latin typeface="Sitka Display" pitchFamily="2" charset="0"/>
              </a:rPr>
              <a:t>- Flache Bandnudeln mit einer Mischung aus Meeresfrüchten wie Muscheln, Garnelen und Tintenfisch in einer Weißweinsauce.</a:t>
            </a:r>
          </a:p>
          <a:p>
            <a:pPr marL="285750" indent="-285750" algn="l">
              <a:buFont typeface="Arial" panose="020B0604020202020204" pitchFamily="34" charset="0"/>
              <a:buChar char="•"/>
            </a:pPr>
            <a:r>
              <a:rPr lang="de-AT" sz="1400" b="1" dirty="0">
                <a:solidFill>
                  <a:srgbClr val="374151"/>
                </a:solidFill>
                <a:latin typeface="Sitka Display" pitchFamily="2" charset="0"/>
              </a:rPr>
              <a:t>Pasta </a:t>
            </a:r>
            <a:r>
              <a:rPr lang="de-AT" sz="1400" b="1" dirty="0" err="1">
                <a:solidFill>
                  <a:srgbClr val="374151"/>
                </a:solidFill>
                <a:latin typeface="Sitka Display" pitchFamily="2" charset="0"/>
              </a:rPr>
              <a:t>Carbonara</a:t>
            </a:r>
            <a:r>
              <a:rPr lang="de-AT" sz="1400" b="1" dirty="0">
                <a:solidFill>
                  <a:srgbClr val="374151"/>
                </a:solidFill>
                <a:latin typeface="Sitka Display" pitchFamily="2" charset="0"/>
              </a:rPr>
              <a:t> </a:t>
            </a:r>
            <a:r>
              <a:rPr lang="de-AT" sz="1400" dirty="0">
                <a:solidFill>
                  <a:srgbClr val="374151"/>
                </a:solidFill>
                <a:latin typeface="Sitka Display" pitchFamily="2" charset="0"/>
              </a:rPr>
              <a:t>- Spaghetti mit einer cremigen Sauce aus Ei, Speck, Parmesan und schwarzem Pfeffer.</a:t>
            </a:r>
          </a:p>
          <a:p>
            <a:pPr marL="285750" indent="-285750" algn="l">
              <a:buFont typeface="Arial" panose="020B0604020202020204" pitchFamily="34" charset="0"/>
              <a:buChar char="•"/>
            </a:pPr>
            <a:r>
              <a:rPr lang="de-AT" sz="1400" b="1" dirty="0">
                <a:solidFill>
                  <a:srgbClr val="374151"/>
                </a:solidFill>
                <a:latin typeface="Sitka Display" pitchFamily="2" charset="0"/>
              </a:rPr>
              <a:t>Tortellini mit Sahnesauce </a:t>
            </a:r>
            <a:r>
              <a:rPr lang="de-AT" sz="1400" dirty="0">
                <a:solidFill>
                  <a:srgbClr val="374151"/>
                </a:solidFill>
                <a:latin typeface="Sitka Display" pitchFamily="2" charset="0"/>
              </a:rPr>
              <a:t>- Gefüllte Pasta-Taschen (Tortellini) mit einer cremigen Sahnesauce, oft mit Schinken oder Erbsen.</a:t>
            </a:r>
          </a:p>
          <a:p>
            <a:pPr marL="285750" indent="-285750" algn="l">
              <a:buFont typeface="Arial" panose="020B0604020202020204" pitchFamily="34" charset="0"/>
              <a:buChar char="•"/>
            </a:pPr>
            <a:endParaRPr lang="de-AT" sz="1400" b="0" i="0" dirty="0">
              <a:effectLst/>
              <a:latin typeface="Sitka Display" pitchFamily="2" charset="0"/>
            </a:endParaRPr>
          </a:p>
        </p:txBody>
      </p:sp>
      <p:sp>
        <p:nvSpPr>
          <p:cNvPr id="20" name="Textfeld 19">
            <a:extLst>
              <a:ext uri="{FF2B5EF4-FFF2-40B4-BE49-F238E27FC236}">
                <a16:creationId xmlns:a16="http://schemas.microsoft.com/office/drawing/2014/main" id="{514551C0-3AE5-52A7-D581-BCFC31103BC8}"/>
              </a:ext>
            </a:extLst>
          </p:cNvPr>
          <p:cNvSpPr txBox="1"/>
          <p:nvPr/>
        </p:nvSpPr>
        <p:spPr>
          <a:xfrm>
            <a:off x="9911431" y="1465326"/>
            <a:ext cx="942217" cy="5047536"/>
          </a:xfrm>
          <a:prstGeom prst="rect">
            <a:avLst/>
          </a:prstGeom>
          <a:noFill/>
        </p:spPr>
        <p:txBody>
          <a:bodyPr wrap="square" rtlCol="0">
            <a:spAutoFit/>
          </a:bodyPr>
          <a:lstStyle/>
          <a:p>
            <a:pPr algn="l"/>
            <a:r>
              <a:rPr lang="de-AT" sz="1600" b="1" dirty="0">
                <a:solidFill>
                  <a:schemeClr val="accent1"/>
                </a:solidFill>
                <a:latin typeface="Sitka Display" pitchFamily="2" charset="0"/>
              </a:rPr>
              <a:t>10,55€</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12,00€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13,50€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10,15€</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20,30€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12,99€</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15,40€</a:t>
            </a:r>
          </a:p>
          <a:p>
            <a:pPr algn="l"/>
            <a:endParaRPr lang="de-AT" sz="1600" b="1" dirty="0">
              <a:solidFill>
                <a:schemeClr val="accent1"/>
              </a:solidFill>
              <a:latin typeface="Sitka Display" pitchFamily="2" charset="0"/>
            </a:endParaRPr>
          </a:p>
          <a:p>
            <a:endParaRPr lang="de-AT" dirty="0"/>
          </a:p>
        </p:txBody>
      </p:sp>
    </p:spTree>
    <p:extLst>
      <p:ext uri="{BB962C8B-B14F-4D97-AF65-F5344CB8AC3E}">
        <p14:creationId xmlns:p14="http://schemas.microsoft.com/office/powerpoint/2010/main" val="2533515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p:spPr>
      </p:pic>
      <p:sp>
        <p:nvSpPr>
          <p:cNvPr id="2" name="Textfeld 1">
            <a:extLst>
              <a:ext uri="{FF2B5EF4-FFF2-40B4-BE49-F238E27FC236}">
                <a16:creationId xmlns:a16="http://schemas.microsoft.com/office/drawing/2014/main" id="{2E0C2D4F-CD5E-9803-4F39-3167A4FB5CB0}"/>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DE6E488C-DCF1-7BD1-233E-99DA7900854C}"/>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E82FAD0A-053C-9CE9-173C-1D6369257F6C}"/>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8766201A-7AEB-0C20-3D6D-A42C04BEA2C2}"/>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7" name="Textfeld 6">
            <a:extLst>
              <a:ext uri="{FF2B5EF4-FFF2-40B4-BE49-F238E27FC236}">
                <a16:creationId xmlns:a16="http://schemas.microsoft.com/office/drawing/2014/main" id="{430E5323-CA4C-9D99-F2A1-BFB1C6A51154}"/>
              </a:ext>
            </a:extLst>
          </p:cNvPr>
          <p:cNvSpPr txBox="1"/>
          <p:nvPr/>
        </p:nvSpPr>
        <p:spPr>
          <a:xfrm>
            <a:off x="820443" y="1537402"/>
            <a:ext cx="3835377" cy="5386090"/>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Gourmet Wagyu Burger: </a:t>
            </a:r>
          </a:p>
          <a:p>
            <a:pPr lvl="1"/>
            <a:r>
              <a:rPr lang="de-AT" sz="1400" dirty="0">
                <a:solidFill>
                  <a:srgbClr val="374151"/>
                </a:solidFill>
                <a:latin typeface="Sitka Display" pitchFamily="2" charset="0"/>
              </a:rPr>
              <a:t>aus hochwertigem Wagyu-Rindfleisch, mit Trüffelöl, geschmolzenem Gruyère-Käse, karamellisierten Zwiebeln und hausgemachter Aioli auf einem Brioche-Brötchen.</a:t>
            </a:r>
          </a:p>
          <a:p>
            <a:pPr marL="285750" indent="-285750" algn="l">
              <a:buFont typeface="Arial" panose="020B0604020202020204" pitchFamily="34" charset="0"/>
              <a:buChar char="•"/>
            </a:pPr>
            <a:r>
              <a:rPr lang="de-AT" sz="1400" b="1" dirty="0">
                <a:solidFill>
                  <a:srgbClr val="374151"/>
                </a:solidFill>
                <a:latin typeface="Sitka Display" pitchFamily="2" charset="0"/>
              </a:rPr>
              <a:t>Lachs-Burger: </a:t>
            </a:r>
          </a:p>
          <a:p>
            <a:pPr lvl="1"/>
            <a:r>
              <a:rPr lang="de-AT" sz="1400" dirty="0">
                <a:solidFill>
                  <a:srgbClr val="374151"/>
                </a:solidFill>
                <a:latin typeface="Sitka Display" pitchFamily="2" charset="0"/>
              </a:rPr>
              <a:t>gebratenen Lachsfilet-Patty, Avocado-Scheiben, Rucola, Gurken, roten Zwiebeln und einem Dill-Senf-Dressing auf einem Vollkorn-Brötchen.</a:t>
            </a:r>
          </a:p>
          <a:p>
            <a:pPr marL="285750" indent="-285750" algn="l">
              <a:buFont typeface="Arial" panose="020B0604020202020204" pitchFamily="34" charset="0"/>
              <a:buChar char="•"/>
            </a:pPr>
            <a:r>
              <a:rPr lang="de-AT" sz="1400" b="1" dirty="0" err="1">
                <a:solidFill>
                  <a:srgbClr val="374151"/>
                </a:solidFill>
                <a:latin typeface="Sitka Display" pitchFamily="2" charset="0"/>
              </a:rPr>
              <a:t>Portobello</a:t>
            </a:r>
            <a:r>
              <a:rPr lang="de-AT" sz="1400" b="1" dirty="0">
                <a:solidFill>
                  <a:srgbClr val="374151"/>
                </a:solidFill>
                <a:latin typeface="Sitka Display" pitchFamily="2" charset="0"/>
              </a:rPr>
              <a:t>-Pilz-Burger:</a:t>
            </a:r>
          </a:p>
          <a:p>
            <a:pPr lvl="1"/>
            <a:r>
              <a:rPr lang="de-AT" sz="1400" dirty="0">
                <a:solidFill>
                  <a:srgbClr val="374151"/>
                </a:solidFill>
                <a:latin typeface="Sitka Display" pitchFamily="2" charset="0"/>
              </a:rPr>
              <a:t>Ein vegetarischer Burger mit gegrilltem </a:t>
            </a:r>
            <a:r>
              <a:rPr lang="de-AT" sz="1400" dirty="0" err="1">
                <a:solidFill>
                  <a:srgbClr val="374151"/>
                </a:solidFill>
                <a:latin typeface="Sitka Display" pitchFamily="2" charset="0"/>
              </a:rPr>
              <a:t>Portobello</a:t>
            </a:r>
            <a:r>
              <a:rPr lang="de-AT" sz="1400" dirty="0">
                <a:solidFill>
                  <a:srgbClr val="374151"/>
                </a:solidFill>
                <a:latin typeface="Sitka Display" pitchFamily="2" charset="0"/>
              </a:rPr>
              <a:t>-Pilz als Patty, gerösteten Paprikastreifen, Ziegenkäse, Rucola und Balsamico-Glasur auf einem hausgemachten Focaccia-Brötchen.</a:t>
            </a:r>
          </a:p>
          <a:p>
            <a:pPr marL="285750" indent="-285750" algn="l">
              <a:buFont typeface="Arial" panose="020B0604020202020204" pitchFamily="34" charset="0"/>
              <a:buChar char="•"/>
            </a:pPr>
            <a:r>
              <a:rPr lang="de-AT" sz="1400" b="1" dirty="0">
                <a:solidFill>
                  <a:srgbClr val="374151"/>
                </a:solidFill>
                <a:latin typeface="Sitka Display" pitchFamily="2" charset="0"/>
              </a:rPr>
              <a:t>Kobe Beef Burger: </a:t>
            </a:r>
          </a:p>
          <a:p>
            <a:pPr lvl="1"/>
            <a:r>
              <a:rPr lang="de-AT" sz="1400" dirty="0">
                <a:solidFill>
                  <a:srgbClr val="374151"/>
                </a:solidFill>
                <a:latin typeface="Sitka Display" pitchFamily="2" charset="0"/>
              </a:rPr>
              <a:t>aus erstklassigem Kobe-Rindfleisch, belegt mit geschmolzenem Blauschimmelkäse, karamellisierten Zwiebeln, hausgemachtem Tomaten-Chutney und frischen Rucola auf einem hausgebackenen Brioche-Brötchen</a:t>
            </a:r>
            <a:r>
              <a:rPr lang="de-AT" b="0" i="0" dirty="0">
                <a:solidFill>
                  <a:srgbClr val="0D0D0D"/>
                </a:solidFill>
                <a:effectLst/>
                <a:latin typeface="Söhne"/>
              </a:rPr>
              <a:t>.</a:t>
            </a:r>
          </a:p>
          <a:p>
            <a:pPr marL="285750" indent="-285750">
              <a:buFont typeface="Arial" panose="020B0604020202020204" pitchFamily="34" charset="0"/>
              <a:buChar char="•"/>
            </a:pPr>
            <a:endParaRPr lang="de-AT" dirty="0"/>
          </a:p>
        </p:txBody>
      </p:sp>
      <p:sp>
        <p:nvSpPr>
          <p:cNvPr id="8" name="Textfeld 7">
            <a:extLst>
              <a:ext uri="{FF2B5EF4-FFF2-40B4-BE49-F238E27FC236}">
                <a16:creationId xmlns:a16="http://schemas.microsoft.com/office/drawing/2014/main" id="{910711C7-DBD6-790F-BD79-B8899794DB2F}"/>
              </a:ext>
            </a:extLst>
          </p:cNvPr>
          <p:cNvSpPr txBox="1"/>
          <p:nvPr/>
        </p:nvSpPr>
        <p:spPr>
          <a:xfrm>
            <a:off x="5820636" y="1292686"/>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lang="de-DE" sz="20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v</a:t>
            </a:r>
            <a:r>
              <a:rPr kumimoji="0" lang="de-DE" sz="2000" b="1" i="1" u="none" strike="noStrike" kern="1200" cap="none" spc="0" normalizeH="0" baseline="0" noProof="0" dirty="0" err="1">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om</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 Grill</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9" name="Picture 16" descr="36.004 Besteck Icon Bilder, Stockfotos, 3D-Objekte und Vektorgrafiken |  Shutterstock">
            <a:extLst>
              <a:ext uri="{FF2B5EF4-FFF2-40B4-BE49-F238E27FC236}">
                <a16:creationId xmlns:a16="http://schemas.microsoft.com/office/drawing/2014/main" id="{C0DE45C1-5A34-F1FA-C97F-8D6F9E57D762}"/>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88F13BC3-1713-9746-CB63-9160DBA1C19F}"/>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F4479401-891D-7EF3-B274-4353EBD95DFD}"/>
              </a:ext>
            </a:extLst>
          </p:cNvPr>
          <p:cNvSpPr txBox="1"/>
          <p:nvPr/>
        </p:nvSpPr>
        <p:spPr>
          <a:xfrm>
            <a:off x="4655820" y="1537402"/>
            <a:ext cx="942217" cy="4555093"/>
          </a:xfrm>
          <a:prstGeom prst="rect">
            <a:avLst/>
          </a:prstGeom>
          <a:noFill/>
        </p:spPr>
        <p:txBody>
          <a:bodyPr wrap="square" rtlCol="0">
            <a:spAutoFit/>
          </a:bodyPr>
          <a:lstStyle/>
          <a:p>
            <a:pPr algn="l"/>
            <a:r>
              <a:rPr lang="de-AT" sz="1600" b="1" dirty="0">
                <a:solidFill>
                  <a:schemeClr val="accent1"/>
                </a:solidFill>
                <a:latin typeface="Sitka Display" pitchFamily="2" charset="0"/>
              </a:rPr>
              <a:t>22,60€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25,30€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24,20€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39,80€</a:t>
            </a:r>
          </a:p>
          <a:p>
            <a:pPr algn="l"/>
            <a:endParaRPr lang="de-AT" sz="1600" b="1" dirty="0">
              <a:solidFill>
                <a:schemeClr val="accent1"/>
              </a:solidFill>
              <a:latin typeface="Sitka Display" pitchFamily="2" charset="0"/>
            </a:endParaRPr>
          </a:p>
          <a:p>
            <a:endParaRPr lang="de-AT" dirty="0"/>
          </a:p>
        </p:txBody>
      </p:sp>
      <p:pic>
        <p:nvPicPr>
          <p:cNvPr id="2050" name="Picture 2" descr="Burger Icon Bilder – Durchsuchen 249,643 Archivfotos, Vektorgrafiken und  Videos | Adobe Stock">
            <a:extLst>
              <a:ext uri="{FF2B5EF4-FFF2-40B4-BE49-F238E27FC236}">
                <a16:creationId xmlns:a16="http://schemas.microsoft.com/office/drawing/2014/main" id="{21CE7E1B-46C3-5A03-5E64-16CADBC50053}"/>
              </a:ext>
            </a:extLst>
          </p:cNvPr>
          <p:cNvPicPr>
            <a:picLocks noChangeAspect="1" noChangeArrowheads="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8557" y="820559"/>
            <a:ext cx="872237" cy="8722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CC128274-10CC-1705-9555-14024873357E}"/>
              </a:ext>
            </a:extLst>
          </p:cNvPr>
          <p:cNvSpPr txBox="1"/>
          <p:nvPr/>
        </p:nvSpPr>
        <p:spPr>
          <a:xfrm>
            <a:off x="6030845" y="1788899"/>
            <a:ext cx="2924958" cy="3970318"/>
          </a:xfrm>
          <a:prstGeom prst="rect">
            <a:avLst/>
          </a:prstGeom>
          <a:noFill/>
        </p:spPr>
        <p:txBody>
          <a:bodyPr wrap="square" rtlCol="0">
            <a:spAutoFit/>
          </a:bodyPr>
          <a:lstStyle/>
          <a:p>
            <a:pPr lvl="1"/>
            <a:r>
              <a:rPr lang="de-DE" sz="1400" b="1" dirty="0">
                <a:solidFill>
                  <a:srgbClr val="374151"/>
                </a:solidFill>
                <a:latin typeface="Sitka Display" pitchFamily="2" charset="0"/>
              </a:rPr>
              <a:t>Gegrillter Hummer: </a:t>
            </a:r>
          </a:p>
          <a:p>
            <a:pPr marL="742950" lvl="1" indent="-285750">
              <a:buFont typeface="Arial" panose="020B0604020202020204" pitchFamily="34" charset="0"/>
              <a:buChar char="•"/>
            </a:pPr>
            <a:r>
              <a:rPr lang="de-DE" sz="1400" dirty="0">
                <a:solidFill>
                  <a:srgbClr val="374151"/>
                </a:solidFill>
                <a:latin typeface="Sitka Display" pitchFamily="2" charset="0"/>
              </a:rPr>
              <a:t>Mit Risotto oder gebrannten Spargel serviert</a:t>
            </a: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1"/>
            <a:r>
              <a:rPr lang="de-DE" sz="1400" b="1" dirty="0">
                <a:solidFill>
                  <a:srgbClr val="374151"/>
                </a:solidFill>
                <a:latin typeface="Sitka Display" pitchFamily="2" charset="0"/>
              </a:rPr>
              <a:t>Gegrillte Lammkotelett</a:t>
            </a:r>
          </a:p>
          <a:p>
            <a:pPr marL="742950" lvl="1" indent="-285750">
              <a:buFont typeface="Arial" panose="020B0604020202020204" pitchFamily="34" charset="0"/>
              <a:buChar char="•"/>
            </a:pPr>
            <a:r>
              <a:rPr lang="de-DE" sz="1400" dirty="0">
                <a:solidFill>
                  <a:srgbClr val="374151"/>
                </a:solidFill>
                <a:latin typeface="Sitka Display" pitchFamily="2" charset="0"/>
              </a:rPr>
              <a:t>Zarte Lammkoteletts, mariniert mit Kräutern und Knoblauch,</a:t>
            </a:r>
          </a:p>
          <a:p>
            <a:pPr marL="742950" lvl="1" indent="-285750">
              <a:buFont typeface="Arial" panose="020B0604020202020204" pitchFamily="34" charset="0"/>
              <a:buChar char="•"/>
            </a:pPr>
            <a:r>
              <a:rPr lang="de-DE" sz="1400" dirty="0">
                <a:solidFill>
                  <a:srgbClr val="374151"/>
                </a:solidFill>
                <a:latin typeface="Sitka Display" pitchFamily="2" charset="0"/>
              </a:rPr>
              <a:t>Serviert in Rotweinsauce</a:t>
            </a: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1"/>
            <a:r>
              <a:rPr lang="de-DE" sz="1400" b="1" dirty="0">
                <a:solidFill>
                  <a:srgbClr val="374151"/>
                </a:solidFill>
                <a:latin typeface="Sitka Display" pitchFamily="2" charset="0"/>
              </a:rPr>
              <a:t>Gegrillte Jakobsmuscheln</a:t>
            </a:r>
          </a:p>
          <a:p>
            <a:pPr marL="742950" lvl="1" indent="-285750">
              <a:buFont typeface="Arial" panose="020B0604020202020204" pitchFamily="34" charset="0"/>
              <a:buChar char="•"/>
            </a:pPr>
            <a:r>
              <a:rPr lang="de-DE" sz="1400" dirty="0">
                <a:solidFill>
                  <a:srgbClr val="374151"/>
                </a:solidFill>
                <a:latin typeface="Sitka Display" pitchFamily="2" charset="0"/>
              </a:rPr>
              <a:t>mit würzigen</a:t>
            </a:r>
          </a:p>
          <a:p>
            <a:pPr marL="742950" lvl="1" indent="-285750">
              <a:buFont typeface="Arial" panose="020B0604020202020204" pitchFamily="34" charset="0"/>
              <a:buChar char="•"/>
            </a:pPr>
            <a:r>
              <a:rPr lang="de-DE" sz="1400" dirty="0">
                <a:solidFill>
                  <a:srgbClr val="374151"/>
                </a:solidFill>
                <a:latin typeface="Sitka Display" pitchFamily="2" charset="0"/>
              </a:rPr>
              <a:t>Mango-Salsa </a:t>
            </a:r>
          </a:p>
          <a:p>
            <a:pPr marL="742950" lvl="1" indent="-285750">
              <a:buFont typeface="Arial" panose="020B0604020202020204" pitchFamily="34" charset="0"/>
              <a:buChar char="•"/>
            </a:pPr>
            <a:r>
              <a:rPr lang="de-DE" sz="1400" dirty="0">
                <a:solidFill>
                  <a:srgbClr val="374151"/>
                </a:solidFill>
                <a:latin typeface="Sitka Display" pitchFamily="2" charset="0"/>
              </a:rPr>
              <a:t>Mit Risotto serviert </a:t>
            </a:r>
            <a:endParaRPr lang="de-AT" dirty="0"/>
          </a:p>
        </p:txBody>
      </p:sp>
      <p:sp>
        <p:nvSpPr>
          <p:cNvPr id="13" name="Textfeld 12">
            <a:extLst>
              <a:ext uri="{FF2B5EF4-FFF2-40B4-BE49-F238E27FC236}">
                <a16:creationId xmlns:a16="http://schemas.microsoft.com/office/drawing/2014/main" id="{619FFFF7-E999-FFB6-41BF-0B7E578D0344}"/>
              </a:ext>
            </a:extLst>
          </p:cNvPr>
          <p:cNvSpPr txBox="1"/>
          <p:nvPr/>
        </p:nvSpPr>
        <p:spPr>
          <a:xfrm>
            <a:off x="349046" y="1216724"/>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Burger</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2054" name="Picture 6" descr="Grill Grill Symbol im schwarz und Weiß Farbe. 24289081 Vektor Kunst bei  Vecteezy">
            <a:extLst>
              <a:ext uri="{FF2B5EF4-FFF2-40B4-BE49-F238E27FC236}">
                <a16:creationId xmlns:a16="http://schemas.microsoft.com/office/drawing/2014/main" id="{2D7A5C10-13CA-42EE-6EB7-05131ECD3A5B}"/>
              </a:ext>
            </a:extLst>
          </p:cNvPr>
          <p:cNvPicPr>
            <a:picLocks noChangeAspect="1" noChangeArrowheads="1"/>
          </p:cNvPicPr>
          <p:nvPr/>
        </p:nvPicPr>
        <p:blipFill>
          <a:blip r:embed="rId7">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2074" y="856724"/>
            <a:ext cx="47516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ummer grillen: Tipps für die schmackhafte Zubereitung | AMEXcited">
            <a:extLst>
              <a:ext uri="{FF2B5EF4-FFF2-40B4-BE49-F238E27FC236}">
                <a16:creationId xmlns:a16="http://schemas.microsoft.com/office/drawing/2014/main" id="{D37E8784-685E-FCC6-DE53-1C95A37F5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0137" y="1537402"/>
            <a:ext cx="1817141" cy="13560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Kerntemperatur Lammkotelett - So werden sie perfekt">
            <a:extLst>
              <a:ext uri="{FF2B5EF4-FFF2-40B4-BE49-F238E27FC236}">
                <a16:creationId xmlns:a16="http://schemas.microsoft.com/office/drawing/2014/main" id="{1B077E69-50FC-3142-4E83-E6A77CCC6A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1075" y="2974908"/>
            <a:ext cx="2021769" cy="13445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Jakobsmuscheln grillen mit Feldsalat und Granatapfelkernen">
            <a:extLst>
              <a:ext uri="{FF2B5EF4-FFF2-40B4-BE49-F238E27FC236}">
                <a16:creationId xmlns:a16="http://schemas.microsoft.com/office/drawing/2014/main" id="{37FB3050-E247-E68E-C1FA-AEEBB15AF8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0265" y="4554311"/>
            <a:ext cx="2121672" cy="15912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13E3B08-62AA-F4E7-4BB2-79F9916B1D65}"/>
              </a:ext>
            </a:extLst>
          </p:cNvPr>
          <p:cNvSpPr txBox="1"/>
          <p:nvPr/>
        </p:nvSpPr>
        <p:spPr>
          <a:xfrm>
            <a:off x="6652011" y="2477210"/>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=55,30€</a:t>
            </a:r>
          </a:p>
        </p:txBody>
      </p:sp>
      <p:sp>
        <p:nvSpPr>
          <p:cNvPr id="15" name="Textfeld 14">
            <a:extLst>
              <a:ext uri="{FF2B5EF4-FFF2-40B4-BE49-F238E27FC236}">
                <a16:creationId xmlns:a16="http://schemas.microsoft.com/office/drawing/2014/main" id="{DF060FBC-18C5-E0A5-1449-15B4314FD6ED}"/>
              </a:ext>
            </a:extLst>
          </p:cNvPr>
          <p:cNvSpPr txBox="1"/>
          <p:nvPr/>
        </p:nvSpPr>
        <p:spPr>
          <a:xfrm>
            <a:off x="6732550" y="5670670"/>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=30,75€</a:t>
            </a:r>
          </a:p>
        </p:txBody>
      </p:sp>
      <p:sp>
        <p:nvSpPr>
          <p:cNvPr id="16" name="Textfeld 15">
            <a:extLst>
              <a:ext uri="{FF2B5EF4-FFF2-40B4-BE49-F238E27FC236}">
                <a16:creationId xmlns:a16="http://schemas.microsoft.com/office/drawing/2014/main" id="{3D746554-6DD8-8502-AD99-948A70287A5E}"/>
              </a:ext>
            </a:extLst>
          </p:cNvPr>
          <p:cNvSpPr txBox="1"/>
          <p:nvPr/>
        </p:nvSpPr>
        <p:spPr>
          <a:xfrm>
            <a:off x="6732550" y="4215757"/>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=45,50€</a:t>
            </a:r>
          </a:p>
        </p:txBody>
      </p:sp>
    </p:spTree>
    <p:extLst>
      <p:ext uri="{BB962C8B-B14F-4D97-AF65-F5344CB8AC3E}">
        <p14:creationId xmlns:p14="http://schemas.microsoft.com/office/powerpoint/2010/main" val="39995781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963</Words>
  <Application>Microsoft Office PowerPoint</Application>
  <PresentationFormat>Breitbild</PresentationFormat>
  <Paragraphs>227</Paragraphs>
  <Slides>5</Slides>
  <Notes>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vt:i4>
      </vt:variant>
    </vt:vector>
  </HeadingPairs>
  <TitlesOfParts>
    <vt:vector size="11" baseType="lpstr">
      <vt:lpstr>Aptos</vt:lpstr>
      <vt:lpstr>Aptos Display</vt:lpstr>
      <vt:lpstr>Arial</vt:lpstr>
      <vt:lpstr>Sitka Display</vt:lpstr>
      <vt:lpstr>Söhne</vt:lpstr>
      <vt:lpstr>Office</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Wallner Corinna, 4BK</dc:creator>
  <cp:lastModifiedBy>Wallner Corinna, 4BK</cp:lastModifiedBy>
  <cp:revision>39</cp:revision>
  <dcterms:created xsi:type="dcterms:W3CDTF">2024-02-06T17:27:43Z</dcterms:created>
  <dcterms:modified xsi:type="dcterms:W3CDTF">2024-02-08T17:42:47Z</dcterms:modified>
</cp:coreProperties>
</file>